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Anton" charset="1" panose="00000500000000000000"/>
      <p:regular r:id="rId21"/>
    </p:embeddedFont>
    <p:embeddedFont>
      <p:font typeface="DM Sans Bold" charset="1" panose="00000000000000000000"/>
      <p:regular r:id="rId22"/>
    </p:embeddedFont>
    <p:embeddedFont>
      <p:font typeface="DM Sans" charset="1" panose="00000000000000000000"/>
      <p:regular r:id="rId23"/>
    </p:embeddedFont>
    <p:embeddedFont>
      <p:font typeface="DM Sans Bold Italics" charset="1" panose="00000000000000000000"/>
      <p:regular r:id="rId24"/>
    </p:embeddedFont>
    <p:embeddedFont>
      <p:font typeface="DM Sans Italics" charset="1" panose="000000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svg>
</file>

<file path=ppt/media/image14.jpeg>
</file>

<file path=ppt/media/image15.jpeg>
</file>

<file path=ppt/media/image16.png>
</file>

<file path=ppt/media/image17.svg>
</file>

<file path=ppt/media/image18.jpeg>
</file>

<file path=ppt/media/image19.png>
</file>

<file path=ppt/media/image2.jpeg>
</file>

<file path=ppt/media/image20.svg>
</file>

<file path=ppt/media/image21.jpeg>
</file>

<file path=ppt/media/image22.jpeg>
</file>

<file path=ppt/media/image23.png>
</file>

<file path=ppt/media/image24.svg>
</file>

<file path=ppt/media/image25.png>
</file>

<file path=ppt/media/image26.svg>
</file>

<file path=ppt/media/image27.jpeg>
</file>

<file path=ppt/media/image28.png>
</file>

<file path=ppt/media/image29.svg>
</file>

<file path=ppt/media/image3.jpeg>
</file>

<file path=ppt/media/image30.jpeg>
</file>

<file path=ppt/media/image31.png>
</file>

<file path=ppt/media/image32.jpeg>
</file>

<file path=ppt/media/image4.jpeg>
</file>

<file path=ppt/media/image5.jpeg>
</file>

<file path=ppt/media/image6.jpe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jpeg" Type="http://schemas.openxmlformats.org/officeDocument/2006/relationships/image"/><Relationship Id="rId11" Target="../media/image23.png" Type="http://schemas.openxmlformats.org/officeDocument/2006/relationships/image"/><Relationship Id="rId12" Target="../media/image24.svg" Type="http://schemas.openxmlformats.org/officeDocument/2006/relationships/image"/><Relationship Id="rId2" Target="../media/image5.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2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2.jpe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https://github.com/Patriciah1/PROJECT---4.1-and-4.2-JKUAT.git" TargetMode="External" Type="http://schemas.openxmlformats.org/officeDocument/2006/relationships/hyperlink"/><Relationship Id="rId9" Target="https://preview--finpal-wealth-pathways.lovable.app"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jpe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2" Target="../media/image5.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2.png" Type="http://schemas.openxmlformats.org/officeDocument/2006/relationships/image"/><Relationship Id="rId6" Target="../media/image13.svg" Type="http://schemas.openxmlformats.org/officeDocument/2006/relationships/image"/><Relationship Id="rId7" Target="../media/image14.jpeg" Type="http://schemas.openxmlformats.org/officeDocument/2006/relationships/image"/><Relationship Id="rId8" Target="../media/image15.jpeg" Type="http://schemas.openxmlformats.org/officeDocument/2006/relationships/image"/><Relationship Id="rId9"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5.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3.jpeg" Type="http://schemas.openxmlformats.org/officeDocument/2006/relationships/image"/><Relationship Id="rId8" Target="../media/image18.jpeg" Type="http://schemas.openxmlformats.org/officeDocument/2006/relationships/image"/><Relationship Id="rId9"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jpeg" Type="http://schemas.openxmlformats.org/officeDocument/2006/relationships/image"/><Relationship Id="rId11" Target="../media/image23.png" Type="http://schemas.openxmlformats.org/officeDocument/2006/relationships/image"/><Relationship Id="rId12" Target="../media/image24.svg" Type="http://schemas.openxmlformats.org/officeDocument/2006/relationships/image"/><Relationship Id="rId2" Target="../media/image5.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2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25.png" Type="http://schemas.openxmlformats.org/officeDocument/2006/relationships/image"/><Relationship Id="rId6" Target="../media/image26.svg" Type="http://schemas.openxmlformats.org/officeDocument/2006/relationships/image"/><Relationship Id="rId7" Target="../media/image2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8.png" Type="http://schemas.openxmlformats.org/officeDocument/2006/relationships/image"/><Relationship Id="rId4" Target="../media/image29.svg" Type="http://schemas.openxmlformats.org/officeDocument/2006/relationships/image"/><Relationship Id="rId5" Target="../media/image30.jpeg" Type="http://schemas.openxmlformats.org/officeDocument/2006/relationships/image"/><Relationship Id="rId6" Target="../media/image23.png" Type="http://schemas.openxmlformats.org/officeDocument/2006/relationships/image"/><Relationship Id="rId7" Target="../media/image24.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5.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3.jpeg" Type="http://schemas.openxmlformats.org/officeDocument/2006/relationships/image"/><Relationship Id="rId8" Target="../media/image18.jpeg" Type="http://schemas.openxmlformats.org/officeDocument/2006/relationships/image"/><Relationship Id="rId9"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8666"/>
            </a:stretch>
          </a:blipFill>
        </p:spPr>
      </p:sp>
      <p:grpSp>
        <p:nvGrpSpPr>
          <p:cNvPr name="Group 3" id="3"/>
          <p:cNvGrpSpPr/>
          <p:nvPr/>
        </p:nvGrpSpPr>
        <p:grpSpPr>
          <a:xfrm rot="0">
            <a:off x="1028700" y="1028700"/>
            <a:ext cx="17424724" cy="8229600"/>
            <a:chOff x="0" y="0"/>
            <a:chExt cx="4589228" cy="2167467"/>
          </a:xfrm>
        </p:grpSpPr>
        <p:sp>
          <p:nvSpPr>
            <p:cNvPr name="Freeform 4" id="4"/>
            <p:cNvSpPr/>
            <p:nvPr/>
          </p:nvSpPr>
          <p:spPr>
            <a:xfrm flipH="false" flipV="false" rot="0">
              <a:off x="0" y="0"/>
              <a:ext cx="4589228" cy="2167467"/>
            </a:xfrm>
            <a:custGeom>
              <a:avLst/>
              <a:gdLst/>
              <a:ahLst/>
              <a:cxnLst/>
              <a:rect r="r" b="b" t="t" l="l"/>
              <a:pathLst>
                <a:path h="2167467" w="4589228">
                  <a:moveTo>
                    <a:pt x="6220" y="0"/>
                  </a:moveTo>
                  <a:lnTo>
                    <a:pt x="4583007" y="0"/>
                  </a:lnTo>
                  <a:cubicBezTo>
                    <a:pt x="4584657" y="0"/>
                    <a:pt x="4586239" y="655"/>
                    <a:pt x="4587406" y="1822"/>
                  </a:cubicBezTo>
                  <a:cubicBezTo>
                    <a:pt x="4588572" y="2988"/>
                    <a:pt x="4589228" y="4571"/>
                    <a:pt x="4589228" y="6220"/>
                  </a:cubicBezTo>
                  <a:lnTo>
                    <a:pt x="4589228" y="2161246"/>
                  </a:lnTo>
                  <a:cubicBezTo>
                    <a:pt x="4589228" y="2162896"/>
                    <a:pt x="4588572" y="2164478"/>
                    <a:pt x="4587406" y="2165645"/>
                  </a:cubicBezTo>
                  <a:cubicBezTo>
                    <a:pt x="4586239" y="2166811"/>
                    <a:pt x="4584657" y="2167467"/>
                    <a:pt x="4583007" y="2167467"/>
                  </a:cubicBezTo>
                  <a:lnTo>
                    <a:pt x="6220" y="2167467"/>
                  </a:lnTo>
                  <a:cubicBezTo>
                    <a:pt x="4571" y="2167467"/>
                    <a:pt x="2988" y="2166811"/>
                    <a:pt x="1822" y="2165645"/>
                  </a:cubicBezTo>
                  <a:cubicBezTo>
                    <a:pt x="655" y="2164478"/>
                    <a:pt x="0" y="2162896"/>
                    <a:pt x="0" y="2161246"/>
                  </a:cubicBezTo>
                  <a:lnTo>
                    <a:pt x="0" y="6220"/>
                  </a:lnTo>
                  <a:cubicBezTo>
                    <a:pt x="0" y="4571"/>
                    <a:pt x="655" y="2988"/>
                    <a:pt x="1822" y="1822"/>
                  </a:cubicBezTo>
                  <a:cubicBezTo>
                    <a:pt x="2988" y="655"/>
                    <a:pt x="4571" y="0"/>
                    <a:pt x="6220" y="0"/>
                  </a:cubicBezTo>
                  <a:close/>
                </a:path>
              </a:pathLst>
            </a:custGeom>
            <a:solidFill>
              <a:srgbClr val="7D1120">
                <a:alpha val="82745"/>
              </a:srgbClr>
            </a:solidFill>
          </p:spPr>
        </p:sp>
        <p:sp>
          <p:nvSpPr>
            <p:cNvPr name="TextBox 5" id="5"/>
            <p:cNvSpPr txBox="true"/>
            <p:nvPr/>
          </p:nvSpPr>
          <p:spPr>
            <a:xfrm>
              <a:off x="0" y="-38100"/>
              <a:ext cx="4589228" cy="2205567"/>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1635182" y="-384048"/>
            <a:ext cx="6818242" cy="10287000"/>
            <a:chOff x="0" y="0"/>
            <a:chExt cx="1795751" cy="2709333"/>
          </a:xfrm>
        </p:grpSpPr>
        <p:sp>
          <p:nvSpPr>
            <p:cNvPr name="Freeform 7" id="7"/>
            <p:cNvSpPr/>
            <p:nvPr/>
          </p:nvSpPr>
          <p:spPr>
            <a:xfrm flipH="false" flipV="false" rot="0">
              <a:off x="0" y="0"/>
              <a:ext cx="1795751" cy="2709333"/>
            </a:xfrm>
            <a:custGeom>
              <a:avLst/>
              <a:gdLst/>
              <a:ahLst/>
              <a:cxnLst/>
              <a:rect r="r" b="b" t="t" l="l"/>
              <a:pathLst>
                <a:path h="2709333" w="1795751">
                  <a:moveTo>
                    <a:pt x="0" y="0"/>
                  </a:moveTo>
                  <a:lnTo>
                    <a:pt x="1795751" y="0"/>
                  </a:lnTo>
                  <a:lnTo>
                    <a:pt x="1795751" y="2709333"/>
                  </a:lnTo>
                  <a:lnTo>
                    <a:pt x="0" y="2709333"/>
                  </a:lnTo>
                  <a:close/>
                </a:path>
              </a:pathLst>
            </a:custGeom>
            <a:solidFill>
              <a:srgbClr val="FFFFFF"/>
            </a:solidFill>
          </p:spPr>
        </p:sp>
        <p:sp>
          <p:nvSpPr>
            <p:cNvPr name="TextBox 8" id="8"/>
            <p:cNvSpPr txBox="true"/>
            <p:nvPr/>
          </p:nvSpPr>
          <p:spPr>
            <a:xfrm>
              <a:off x="0" y="-38100"/>
              <a:ext cx="1795751" cy="27474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8802117" y="3102462"/>
            <a:ext cx="6832248" cy="7982781"/>
            <a:chOff x="0" y="0"/>
            <a:chExt cx="695654" cy="812800"/>
          </a:xfrm>
        </p:grpSpPr>
        <p:sp>
          <p:nvSpPr>
            <p:cNvPr name="Freeform 10" id="10"/>
            <p:cNvSpPr/>
            <p:nvPr/>
          </p:nvSpPr>
          <p:spPr>
            <a:xfrm flipH="false" flipV="false" rot="0">
              <a:off x="0" y="0"/>
              <a:ext cx="695654" cy="812800"/>
            </a:xfrm>
            <a:custGeom>
              <a:avLst/>
              <a:gdLst/>
              <a:ahLst/>
              <a:cxnLst/>
              <a:rect r="r" b="b" t="t" l="l"/>
              <a:pathLst>
                <a:path h="812800" w="695654">
                  <a:moveTo>
                    <a:pt x="347827" y="0"/>
                  </a:moveTo>
                  <a:lnTo>
                    <a:pt x="695654" y="203200"/>
                  </a:lnTo>
                  <a:lnTo>
                    <a:pt x="695654" y="609600"/>
                  </a:lnTo>
                  <a:lnTo>
                    <a:pt x="347827" y="812800"/>
                  </a:lnTo>
                  <a:lnTo>
                    <a:pt x="0" y="609600"/>
                  </a:lnTo>
                  <a:lnTo>
                    <a:pt x="0" y="203200"/>
                  </a:lnTo>
                  <a:lnTo>
                    <a:pt x="347827" y="0"/>
                  </a:lnTo>
                  <a:close/>
                </a:path>
              </a:pathLst>
            </a:custGeom>
            <a:solidFill>
              <a:srgbClr val="FFFFFF"/>
            </a:solidFill>
          </p:spPr>
        </p:sp>
        <p:sp>
          <p:nvSpPr>
            <p:cNvPr name="TextBox 11" id="11"/>
            <p:cNvSpPr txBox="true"/>
            <p:nvPr/>
          </p:nvSpPr>
          <p:spPr>
            <a:xfrm>
              <a:off x="0" y="101600"/>
              <a:ext cx="695654"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2775900" y="-1890863"/>
            <a:ext cx="6068880" cy="7061969"/>
            <a:chOff x="0" y="0"/>
            <a:chExt cx="698500" cy="812800"/>
          </a:xfrm>
        </p:grpSpPr>
        <p:sp>
          <p:nvSpPr>
            <p:cNvPr name="Freeform 13" id="13"/>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163" t="0" r="-37163" b="0"/>
              </a:stretch>
            </a:blipFill>
          </p:spPr>
        </p:sp>
      </p:grpSp>
      <p:grpSp>
        <p:nvGrpSpPr>
          <p:cNvPr name="Group 14" id="14"/>
          <p:cNvGrpSpPr/>
          <p:nvPr/>
        </p:nvGrpSpPr>
        <p:grpSpPr>
          <a:xfrm rot="0">
            <a:off x="9393059" y="3806367"/>
            <a:ext cx="5650365" cy="6574970"/>
            <a:chOff x="0" y="0"/>
            <a:chExt cx="698500" cy="812800"/>
          </a:xfrm>
        </p:grpSpPr>
        <p:sp>
          <p:nvSpPr>
            <p:cNvPr name="Freeform 15" id="1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37327" t="0" r="-37327" b="0"/>
              </a:stretch>
            </a:blipFill>
          </p:spPr>
        </p:sp>
      </p:grpSp>
      <p:grpSp>
        <p:nvGrpSpPr>
          <p:cNvPr name="Group 16" id="16"/>
          <p:cNvGrpSpPr/>
          <p:nvPr/>
        </p:nvGrpSpPr>
        <p:grpSpPr>
          <a:xfrm rot="0">
            <a:off x="16129665" y="4697798"/>
            <a:ext cx="4332840" cy="5041850"/>
            <a:chOff x="0" y="0"/>
            <a:chExt cx="698500" cy="812800"/>
          </a:xfrm>
        </p:grpSpPr>
        <p:sp>
          <p:nvSpPr>
            <p:cNvPr name="Freeform 17" id="1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5"/>
              <a:stretch>
                <a:fillRect l="-37327" t="0" r="-37327" b="0"/>
              </a:stretch>
            </a:blipFill>
          </p:spPr>
        </p:sp>
      </p:grpSp>
      <p:grpSp>
        <p:nvGrpSpPr>
          <p:cNvPr name="Group 18" id="18"/>
          <p:cNvGrpSpPr/>
          <p:nvPr/>
        </p:nvGrpSpPr>
        <p:grpSpPr>
          <a:xfrm rot="0">
            <a:off x="10659274" y="5279781"/>
            <a:ext cx="3117936" cy="3628143"/>
            <a:chOff x="0" y="0"/>
            <a:chExt cx="698500" cy="812800"/>
          </a:xfrm>
        </p:grpSpPr>
        <p:sp>
          <p:nvSpPr>
            <p:cNvPr name="Freeform 19" id="19"/>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FFFFFF"/>
            </a:solidFill>
          </p:spPr>
        </p:sp>
        <p:sp>
          <p:nvSpPr>
            <p:cNvPr name="TextBox 20" id="20"/>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21" id="21"/>
          <p:cNvGrpSpPr/>
          <p:nvPr/>
        </p:nvGrpSpPr>
        <p:grpSpPr>
          <a:xfrm rot="0">
            <a:off x="16886693" y="5578703"/>
            <a:ext cx="2818785" cy="3280041"/>
            <a:chOff x="0" y="0"/>
            <a:chExt cx="698500" cy="812800"/>
          </a:xfrm>
        </p:grpSpPr>
        <p:sp>
          <p:nvSpPr>
            <p:cNvPr name="Freeform 22" id="22"/>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133350" cap="sq">
              <a:solidFill>
                <a:srgbClr val="FFFFFF"/>
              </a:solidFill>
              <a:prstDash val="solid"/>
              <a:miter/>
            </a:ln>
          </p:spPr>
        </p:sp>
        <p:sp>
          <p:nvSpPr>
            <p:cNvPr name="TextBox 23" id="23"/>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24" id="24"/>
          <p:cNvGrpSpPr/>
          <p:nvPr/>
        </p:nvGrpSpPr>
        <p:grpSpPr>
          <a:xfrm rot="0">
            <a:off x="13429751" y="9012699"/>
            <a:ext cx="3978466" cy="4629488"/>
            <a:chOff x="0" y="0"/>
            <a:chExt cx="698500" cy="812800"/>
          </a:xfrm>
        </p:grpSpPr>
        <p:sp>
          <p:nvSpPr>
            <p:cNvPr name="Freeform 25" id="2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26" id="26"/>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TextBox 27" id="27"/>
          <p:cNvSpPr txBox="true"/>
          <p:nvPr/>
        </p:nvSpPr>
        <p:spPr>
          <a:xfrm rot="0">
            <a:off x="1689592" y="2488284"/>
            <a:ext cx="9780166" cy="2351180"/>
          </a:xfrm>
          <a:prstGeom prst="rect">
            <a:avLst/>
          </a:prstGeom>
        </p:spPr>
        <p:txBody>
          <a:bodyPr anchor="t" rtlCol="false" tIns="0" lIns="0" bIns="0" rIns="0">
            <a:spAutoFit/>
          </a:bodyPr>
          <a:lstStyle/>
          <a:p>
            <a:pPr algn="l">
              <a:lnSpc>
                <a:spcPts val="6183"/>
              </a:lnSpc>
            </a:pPr>
            <a:r>
              <a:rPr lang="en-US" sz="5330">
                <a:solidFill>
                  <a:srgbClr val="FFFFFF"/>
                </a:solidFill>
                <a:latin typeface="Anton"/>
                <a:ea typeface="Anton"/>
                <a:cs typeface="Anton"/>
                <a:sym typeface="Anton"/>
              </a:rPr>
              <a:t>Bridging Gender Gaps in Financial Literacy with Personalized Recommender Systems</a:t>
            </a:r>
          </a:p>
        </p:txBody>
      </p:sp>
      <p:sp>
        <p:nvSpPr>
          <p:cNvPr name="TextBox 28" id="28"/>
          <p:cNvSpPr txBox="true"/>
          <p:nvPr/>
        </p:nvSpPr>
        <p:spPr>
          <a:xfrm rot="0">
            <a:off x="1689592" y="5401689"/>
            <a:ext cx="2978587" cy="414392"/>
          </a:xfrm>
          <a:prstGeom prst="rect">
            <a:avLst/>
          </a:prstGeom>
        </p:spPr>
        <p:txBody>
          <a:bodyPr anchor="t" rtlCol="false" tIns="0" lIns="0" bIns="0" rIns="0">
            <a:spAutoFit/>
          </a:bodyPr>
          <a:lstStyle/>
          <a:p>
            <a:pPr algn="l">
              <a:lnSpc>
                <a:spcPts val="3275"/>
              </a:lnSpc>
            </a:pPr>
            <a:r>
              <a:rPr lang="en-US" sz="2823" b="true">
                <a:solidFill>
                  <a:srgbClr val="FFFFFF"/>
                </a:solidFill>
                <a:latin typeface="DM Sans Bold"/>
                <a:ea typeface="DM Sans Bold"/>
                <a:cs typeface="DM Sans Bold"/>
                <a:sym typeface="DM Sans Bold"/>
              </a:rPr>
              <a:t>Presented by :</a:t>
            </a:r>
          </a:p>
        </p:txBody>
      </p:sp>
      <p:sp>
        <p:nvSpPr>
          <p:cNvPr name="TextBox 29" id="29"/>
          <p:cNvSpPr txBox="true"/>
          <p:nvPr/>
        </p:nvSpPr>
        <p:spPr>
          <a:xfrm rot="0">
            <a:off x="1689592" y="5835131"/>
            <a:ext cx="4499434" cy="1124478"/>
          </a:xfrm>
          <a:prstGeom prst="rect">
            <a:avLst/>
          </a:prstGeom>
        </p:spPr>
        <p:txBody>
          <a:bodyPr anchor="t" rtlCol="false" tIns="0" lIns="0" bIns="0" rIns="0">
            <a:spAutoFit/>
          </a:bodyPr>
          <a:lstStyle/>
          <a:p>
            <a:pPr algn="l">
              <a:lnSpc>
                <a:spcPts val="4470"/>
              </a:lnSpc>
            </a:pPr>
            <a:r>
              <a:rPr lang="en-US" sz="3853" b="true">
                <a:solidFill>
                  <a:srgbClr val="FFFFFF"/>
                </a:solidFill>
                <a:latin typeface="DM Sans Bold"/>
                <a:ea typeface="DM Sans Bold"/>
                <a:cs typeface="DM Sans Bold"/>
                <a:sym typeface="DM Sans Bold"/>
              </a:rPr>
              <a:t>Abbie Opendah</a:t>
            </a:r>
          </a:p>
          <a:p>
            <a:pPr algn="l">
              <a:lnSpc>
                <a:spcPts val="4470"/>
              </a:lnSpc>
            </a:pPr>
          </a:p>
        </p:txBody>
      </p:sp>
      <p:sp>
        <p:nvSpPr>
          <p:cNvPr name="TextBox 30" id="30"/>
          <p:cNvSpPr txBox="true"/>
          <p:nvPr/>
        </p:nvSpPr>
        <p:spPr>
          <a:xfrm rot="0">
            <a:off x="1689592" y="6646747"/>
            <a:ext cx="3831309" cy="306061"/>
          </a:xfrm>
          <a:prstGeom prst="rect">
            <a:avLst/>
          </a:prstGeom>
        </p:spPr>
        <p:txBody>
          <a:bodyPr anchor="t" rtlCol="false" tIns="0" lIns="0" bIns="0" rIns="0">
            <a:spAutoFit/>
          </a:bodyPr>
          <a:lstStyle/>
          <a:p>
            <a:pPr algn="l">
              <a:lnSpc>
                <a:spcPts val="2463"/>
              </a:lnSpc>
            </a:pPr>
            <a:r>
              <a:rPr lang="en-US" sz="2123" b="true">
                <a:solidFill>
                  <a:srgbClr val="FFFFFF"/>
                </a:solidFill>
                <a:latin typeface="DM Sans Bold"/>
                <a:ea typeface="DM Sans Bold"/>
                <a:cs typeface="DM Sans Bold"/>
                <a:sym typeface="DM Sans Bold"/>
              </a:rPr>
              <a:t>SCT213-C002-0027/2021</a:t>
            </a:r>
          </a:p>
        </p:txBody>
      </p:sp>
      <p:sp>
        <p:nvSpPr>
          <p:cNvPr name="TextBox 31" id="31"/>
          <p:cNvSpPr txBox="true"/>
          <p:nvPr/>
        </p:nvSpPr>
        <p:spPr>
          <a:xfrm rot="0">
            <a:off x="7080263" y="8631453"/>
            <a:ext cx="3443708" cy="276470"/>
          </a:xfrm>
          <a:prstGeom prst="rect">
            <a:avLst/>
          </a:prstGeom>
        </p:spPr>
        <p:txBody>
          <a:bodyPr anchor="t" rtlCol="false" tIns="0" lIns="0" bIns="0" rIns="0">
            <a:spAutoFit/>
          </a:bodyPr>
          <a:lstStyle/>
          <a:p>
            <a:pPr algn="l">
              <a:lnSpc>
                <a:spcPts val="2231"/>
              </a:lnSpc>
            </a:pPr>
            <a:r>
              <a:rPr lang="en-US" sz="1923" b="true">
                <a:solidFill>
                  <a:srgbClr val="FFFFFF"/>
                </a:solidFill>
                <a:latin typeface="DM Sans Bold"/>
                <a:ea typeface="DM Sans Bold"/>
                <a:cs typeface="DM Sans Bold"/>
                <a:sym typeface="DM Sans Bold"/>
              </a:rPr>
              <a:t>28/05/2025</a:t>
            </a:r>
          </a:p>
        </p:txBody>
      </p:sp>
      <p:sp>
        <p:nvSpPr>
          <p:cNvPr name="TextBox 32" id="32"/>
          <p:cNvSpPr txBox="true"/>
          <p:nvPr/>
        </p:nvSpPr>
        <p:spPr>
          <a:xfrm rot="0">
            <a:off x="1689592" y="7228248"/>
            <a:ext cx="4499434" cy="591303"/>
          </a:xfrm>
          <a:prstGeom prst="rect">
            <a:avLst/>
          </a:prstGeom>
        </p:spPr>
        <p:txBody>
          <a:bodyPr anchor="t" rtlCol="false" tIns="0" lIns="0" bIns="0" rIns="0">
            <a:spAutoFit/>
          </a:bodyPr>
          <a:lstStyle/>
          <a:p>
            <a:pPr algn="l">
              <a:lnSpc>
                <a:spcPts val="2347"/>
              </a:lnSpc>
            </a:pPr>
            <a:r>
              <a:rPr lang="en-US" sz="2023" b="true">
                <a:solidFill>
                  <a:srgbClr val="FFFFFF"/>
                </a:solidFill>
                <a:latin typeface="DM Sans Bold"/>
                <a:ea typeface="DM Sans Bold"/>
                <a:cs typeface="DM Sans Bold"/>
                <a:sym typeface="DM Sans Bold"/>
              </a:rPr>
              <a:t> BSC DATA SCIENCE AND ANALYTICS</a:t>
            </a:r>
          </a:p>
          <a:p>
            <a:pPr algn="l">
              <a:lnSpc>
                <a:spcPts val="2347"/>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7D1120"/>
        </a:solidFill>
      </p:bgPr>
    </p:bg>
    <p:spTree>
      <p:nvGrpSpPr>
        <p:cNvPr id="1" name=""/>
        <p:cNvGrpSpPr/>
        <p:nvPr/>
      </p:nvGrpSpPr>
      <p:grpSpPr>
        <a:xfrm>
          <a:off x="0" y="0"/>
          <a:ext cx="0" cy="0"/>
          <a:chOff x="0" y="0"/>
          <a:chExt cx="0" cy="0"/>
        </a:xfrm>
      </p:grpSpPr>
      <p:sp>
        <p:nvSpPr>
          <p:cNvPr name="Freeform 2" id="2"/>
          <p:cNvSpPr/>
          <p:nvPr/>
        </p:nvSpPr>
        <p:spPr>
          <a:xfrm flipH="false" flipV="false" rot="0">
            <a:off x="1680226" y="675330"/>
            <a:ext cx="14927549" cy="9202052"/>
          </a:xfrm>
          <a:custGeom>
            <a:avLst/>
            <a:gdLst/>
            <a:ahLst/>
            <a:cxnLst/>
            <a:rect r="r" b="b" t="t" l="l"/>
            <a:pathLst>
              <a:path h="9202052" w="14927549">
                <a:moveTo>
                  <a:pt x="0" y="0"/>
                </a:moveTo>
                <a:lnTo>
                  <a:pt x="14927548" y="0"/>
                </a:lnTo>
                <a:lnTo>
                  <a:pt x="14927548" y="9202052"/>
                </a:lnTo>
                <a:lnTo>
                  <a:pt x="0" y="9202052"/>
                </a:lnTo>
                <a:lnTo>
                  <a:pt x="0" y="0"/>
                </a:lnTo>
                <a:close/>
              </a:path>
            </a:pathLst>
          </a:custGeom>
          <a:blipFill>
            <a:blip r:embed="rId2"/>
            <a:stretch>
              <a:fillRect l="-476" t="-5372" r="0" b="-3221"/>
            </a:stretch>
          </a:blipFill>
        </p:spPr>
      </p:sp>
      <p:sp>
        <p:nvSpPr>
          <p:cNvPr name="TextBox 3" id="3"/>
          <p:cNvSpPr txBox="true"/>
          <p:nvPr/>
        </p:nvSpPr>
        <p:spPr>
          <a:xfrm rot="0">
            <a:off x="2431952" y="1057275"/>
            <a:ext cx="13138907" cy="171552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Content Based Recommendation System Architecture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59" r="0" b="-9259"/>
            </a:stretch>
          </a:blipFill>
        </p:spPr>
      </p:sp>
      <p:sp>
        <p:nvSpPr>
          <p:cNvPr name="Freeform 3" id="3"/>
          <p:cNvSpPr/>
          <p:nvPr/>
        </p:nvSpPr>
        <p:spPr>
          <a:xfrm flipH="false" flipV="false" rot="0">
            <a:off x="16119388" y="-535284"/>
            <a:ext cx="2820508" cy="4114800"/>
          </a:xfrm>
          <a:custGeom>
            <a:avLst/>
            <a:gdLst/>
            <a:ahLst/>
            <a:cxnLst/>
            <a:rect r="r" b="b" t="t" l="l"/>
            <a:pathLst>
              <a:path h="4114800" w="2820508">
                <a:moveTo>
                  <a:pt x="0" y="0"/>
                </a:moveTo>
                <a:lnTo>
                  <a:pt x="2820508" y="0"/>
                </a:lnTo>
                <a:lnTo>
                  <a:pt x="2820508"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820114">
            <a:off x="-1644017" y="-535284"/>
            <a:ext cx="3942727" cy="4114800"/>
          </a:xfrm>
          <a:custGeom>
            <a:avLst/>
            <a:gdLst/>
            <a:ahLst/>
            <a:cxnLst/>
            <a:rect r="r" b="b" t="t" l="l"/>
            <a:pathLst>
              <a:path h="4114800" w="3942727">
                <a:moveTo>
                  <a:pt x="0" y="0"/>
                </a:moveTo>
                <a:lnTo>
                  <a:pt x="3942727" y="0"/>
                </a:lnTo>
                <a:lnTo>
                  <a:pt x="394272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028700" y="8583096"/>
            <a:ext cx="2820508" cy="4114800"/>
          </a:xfrm>
          <a:custGeom>
            <a:avLst/>
            <a:gdLst/>
            <a:ahLst/>
            <a:cxnLst/>
            <a:rect r="r" b="b" t="t" l="l"/>
            <a:pathLst>
              <a:path h="4114800" w="2820508">
                <a:moveTo>
                  <a:pt x="0" y="0"/>
                </a:moveTo>
                <a:lnTo>
                  <a:pt x="2820508" y="0"/>
                </a:lnTo>
                <a:lnTo>
                  <a:pt x="2820508"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57470" y="3751965"/>
            <a:ext cx="4172340" cy="4831131"/>
          </a:xfrm>
          <a:custGeom>
            <a:avLst/>
            <a:gdLst/>
            <a:ahLst/>
            <a:cxnLst/>
            <a:rect r="r" b="b" t="t" l="l"/>
            <a:pathLst>
              <a:path h="4831131" w="4172340">
                <a:moveTo>
                  <a:pt x="0" y="0"/>
                </a:moveTo>
                <a:lnTo>
                  <a:pt x="4172340" y="0"/>
                </a:lnTo>
                <a:lnTo>
                  <a:pt x="4172340" y="4831131"/>
                </a:lnTo>
                <a:lnTo>
                  <a:pt x="0" y="483113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7" id="7"/>
          <p:cNvGrpSpPr/>
          <p:nvPr/>
        </p:nvGrpSpPr>
        <p:grpSpPr>
          <a:xfrm rot="0">
            <a:off x="-109769" y="4842766"/>
            <a:ext cx="2276938" cy="2649528"/>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9"/>
              <a:stretch>
                <a:fillRect l="-37327" t="0" r="-37327" b="0"/>
              </a:stretch>
            </a:blipFill>
          </p:spPr>
        </p:sp>
      </p:grpSp>
      <p:grpSp>
        <p:nvGrpSpPr>
          <p:cNvPr name="Group 9" id="9"/>
          <p:cNvGrpSpPr/>
          <p:nvPr/>
        </p:nvGrpSpPr>
        <p:grpSpPr>
          <a:xfrm rot="0">
            <a:off x="1853132" y="1684593"/>
            <a:ext cx="2523477" cy="2936409"/>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2018177" y="1876646"/>
            <a:ext cx="2193386" cy="2552304"/>
            <a:chOff x="0" y="0"/>
            <a:chExt cx="698500" cy="812800"/>
          </a:xfrm>
        </p:grpSpPr>
        <p:sp>
          <p:nvSpPr>
            <p:cNvPr name="Freeform 13" id="13"/>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10"/>
              <a:stretch>
                <a:fillRect l="-53434" t="0" r="-53434" b="0"/>
              </a:stretch>
            </a:blipFill>
          </p:spPr>
        </p:sp>
      </p:grpSp>
      <p:sp>
        <p:nvSpPr>
          <p:cNvPr name="Freeform 14" id="14"/>
          <p:cNvSpPr/>
          <p:nvPr/>
        </p:nvSpPr>
        <p:spPr>
          <a:xfrm flipH="false" flipV="false" rot="5400000">
            <a:off x="2927312" y="4781521"/>
            <a:ext cx="3441306" cy="2465227"/>
          </a:xfrm>
          <a:custGeom>
            <a:avLst/>
            <a:gdLst/>
            <a:ahLst/>
            <a:cxnLst/>
            <a:rect r="r" b="b" t="t" l="l"/>
            <a:pathLst>
              <a:path h="2465227" w="3441306">
                <a:moveTo>
                  <a:pt x="0" y="0"/>
                </a:moveTo>
                <a:lnTo>
                  <a:pt x="3441306" y="0"/>
                </a:lnTo>
                <a:lnTo>
                  <a:pt x="3441306" y="2465227"/>
                </a:lnTo>
                <a:lnTo>
                  <a:pt x="0" y="2465227"/>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5" id="15"/>
          <p:cNvSpPr txBox="true"/>
          <p:nvPr/>
        </p:nvSpPr>
        <p:spPr>
          <a:xfrm rot="0">
            <a:off x="6755331" y="1057275"/>
            <a:ext cx="8651236" cy="171552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How the Sysem Personalizes the Recommendations</a:t>
            </a:r>
          </a:p>
        </p:txBody>
      </p:sp>
      <p:sp>
        <p:nvSpPr>
          <p:cNvPr name="TextBox 16" id="16"/>
          <p:cNvSpPr txBox="true"/>
          <p:nvPr/>
        </p:nvSpPr>
        <p:spPr>
          <a:xfrm rot="0">
            <a:off x="6223478" y="3101797"/>
            <a:ext cx="11467719" cy="9236618"/>
          </a:xfrm>
          <a:prstGeom prst="rect">
            <a:avLst/>
          </a:prstGeom>
        </p:spPr>
        <p:txBody>
          <a:bodyPr anchor="t" rtlCol="false" tIns="0" lIns="0" bIns="0" rIns="0">
            <a:spAutoFit/>
          </a:bodyPr>
          <a:lstStyle/>
          <a:p>
            <a:pPr algn="l" marL="566368" indent="-283184" lvl="1">
              <a:lnSpc>
                <a:spcPts val="3567"/>
              </a:lnSpc>
              <a:buFont typeface="Arial"/>
              <a:buChar char="•"/>
            </a:pPr>
            <a:r>
              <a:rPr lang="en-US" b="true" sz="2623">
                <a:solidFill>
                  <a:srgbClr val="000000"/>
                </a:solidFill>
                <a:latin typeface="DM Sans Bold"/>
                <a:ea typeface="DM Sans Bold"/>
                <a:cs typeface="DM Sans Bold"/>
                <a:sym typeface="DM Sans Bold"/>
              </a:rPr>
              <a:t>Feature Selection</a:t>
            </a:r>
          </a:p>
          <a:p>
            <a:pPr algn="l">
              <a:lnSpc>
                <a:spcPts val="3567"/>
              </a:lnSpc>
            </a:pPr>
            <a:r>
              <a:rPr lang="en-US" sz="2623" b="true">
                <a:solidFill>
                  <a:srgbClr val="000000"/>
                </a:solidFill>
                <a:latin typeface="DM Sans Bold"/>
                <a:ea typeface="DM Sans Bold"/>
                <a:cs typeface="DM Sans Bold"/>
                <a:sym typeface="DM Sans Bold"/>
              </a:rPr>
              <a:t> </a:t>
            </a:r>
            <a:r>
              <a:rPr lang="en-US" sz="2623">
                <a:solidFill>
                  <a:srgbClr val="000000"/>
                </a:solidFill>
                <a:latin typeface="DM Sans"/>
                <a:ea typeface="DM Sans"/>
                <a:cs typeface="DM Sans"/>
                <a:sym typeface="DM Sans"/>
              </a:rPr>
              <a:t>Key user attributes selected: age, gender, employment status, financial goal, preferred investment,, and literacy level.</a:t>
            </a:r>
          </a:p>
          <a:p>
            <a:pPr algn="l" marL="566368" indent="-283184" lvl="1">
              <a:lnSpc>
                <a:spcPts val="3567"/>
              </a:lnSpc>
              <a:buFont typeface="Arial"/>
              <a:buChar char="•"/>
            </a:pPr>
            <a:r>
              <a:rPr lang="en-US" b="true" sz="2623">
                <a:solidFill>
                  <a:srgbClr val="000000"/>
                </a:solidFill>
                <a:latin typeface="DM Sans Bold"/>
                <a:ea typeface="DM Sans Bold"/>
                <a:cs typeface="DM Sans Bold"/>
                <a:sym typeface="DM Sans Bold"/>
              </a:rPr>
              <a:t>One-Hot Encoding</a:t>
            </a:r>
          </a:p>
          <a:p>
            <a:pPr algn="l">
              <a:lnSpc>
                <a:spcPts val="3567"/>
              </a:lnSpc>
            </a:pPr>
            <a:r>
              <a:rPr lang="en-US" sz="2623" b="true">
                <a:solidFill>
                  <a:srgbClr val="000000"/>
                </a:solidFill>
                <a:latin typeface="DM Sans Bold"/>
                <a:ea typeface="DM Sans Bold"/>
                <a:cs typeface="DM Sans Bold"/>
                <a:sym typeface="DM Sans Bold"/>
              </a:rPr>
              <a:t> </a:t>
            </a:r>
            <a:r>
              <a:rPr lang="en-US" sz="2623">
                <a:solidFill>
                  <a:srgbClr val="000000"/>
                </a:solidFill>
                <a:latin typeface="DM Sans"/>
                <a:ea typeface="DM Sans"/>
                <a:cs typeface="DM Sans"/>
                <a:sym typeface="DM Sans"/>
              </a:rPr>
              <a:t>Converted categorical features into numerical format using OneHotEncoder to enable similarity calculations.</a:t>
            </a:r>
          </a:p>
          <a:p>
            <a:pPr algn="l" marL="566368" indent="-283184" lvl="1">
              <a:lnSpc>
                <a:spcPts val="3567"/>
              </a:lnSpc>
              <a:buFont typeface="Arial"/>
              <a:buChar char="•"/>
            </a:pPr>
            <a:r>
              <a:rPr lang="en-US" b="true" sz="2623">
                <a:solidFill>
                  <a:srgbClr val="000000"/>
                </a:solidFill>
                <a:latin typeface="DM Sans Bold"/>
                <a:ea typeface="DM Sans Bold"/>
                <a:cs typeface="DM Sans Bold"/>
                <a:sym typeface="DM Sans Bold"/>
              </a:rPr>
              <a:t>Similarity Matrix</a:t>
            </a:r>
          </a:p>
          <a:p>
            <a:pPr algn="l">
              <a:lnSpc>
                <a:spcPts val="3567"/>
              </a:lnSpc>
            </a:pPr>
            <a:r>
              <a:rPr lang="en-US" sz="2623" b="true">
                <a:solidFill>
                  <a:srgbClr val="000000"/>
                </a:solidFill>
                <a:latin typeface="DM Sans Bold"/>
                <a:ea typeface="DM Sans Bold"/>
                <a:cs typeface="DM Sans Bold"/>
                <a:sym typeface="DM Sans Bold"/>
              </a:rPr>
              <a:t> </a:t>
            </a:r>
            <a:r>
              <a:rPr lang="en-US" sz="2623">
                <a:solidFill>
                  <a:srgbClr val="000000"/>
                </a:solidFill>
                <a:latin typeface="DM Sans"/>
                <a:ea typeface="DM Sans"/>
                <a:cs typeface="DM Sans"/>
                <a:sym typeface="DM Sans"/>
              </a:rPr>
              <a:t>Used cosine similarity to compute how similar each user is to others based on encoded features.</a:t>
            </a:r>
          </a:p>
          <a:p>
            <a:pPr algn="l" marL="566368" indent="-283184" lvl="1">
              <a:lnSpc>
                <a:spcPts val="3567"/>
              </a:lnSpc>
              <a:buFont typeface="Arial"/>
              <a:buChar char="•"/>
            </a:pPr>
            <a:r>
              <a:rPr lang="en-US" b="true" sz="2623">
                <a:solidFill>
                  <a:srgbClr val="000000"/>
                </a:solidFill>
                <a:latin typeface="DM Sans Bold"/>
                <a:ea typeface="DM Sans Bold"/>
                <a:cs typeface="DM Sans Bold"/>
                <a:sym typeface="DM Sans Bold"/>
              </a:rPr>
              <a:t>Recommendation Function</a:t>
            </a:r>
          </a:p>
          <a:p>
            <a:pPr algn="l">
              <a:lnSpc>
                <a:spcPts val="3567"/>
              </a:lnSpc>
            </a:pPr>
            <a:r>
              <a:rPr lang="en-US" sz="2623">
                <a:solidFill>
                  <a:srgbClr val="000000"/>
                </a:solidFill>
                <a:latin typeface="DM Sans"/>
                <a:ea typeface="DM Sans"/>
                <a:cs typeface="DM Sans"/>
                <a:sym typeface="DM Sans"/>
              </a:rPr>
              <a:t>recommend_products function finds similar users and suggests their associated "RecommendedProduct" to the target user.</a:t>
            </a:r>
          </a:p>
          <a:p>
            <a:pPr algn="l">
              <a:lnSpc>
                <a:spcPts val="3567"/>
              </a:lnSpc>
            </a:pPr>
            <a:r>
              <a:rPr lang="en-US" sz="2623">
                <a:solidFill>
                  <a:srgbClr val="000000"/>
                </a:solidFill>
                <a:latin typeface="DM Sans"/>
                <a:ea typeface="DM Sans"/>
                <a:cs typeface="DM Sans"/>
                <a:sym typeface="DM Sans"/>
              </a:rPr>
              <a:t> </a:t>
            </a:r>
            <a:r>
              <a:rPr lang="en-US" sz="2623" b="true">
                <a:solidFill>
                  <a:srgbClr val="000000"/>
                </a:solidFill>
                <a:latin typeface="DM Sans Bold"/>
                <a:ea typeface="DM Sans Bold"/>
                <a:cs typeface="DM Sans Bold"/>
                <a:sym typeface="DM Sans Bold"/>
              </a:rPr>
              <a:t>Evaluation Metrics:</a:t>
            </a:r>
            <a:r>
              <a:rPr lang="en-US" sz="2623">
                <a:solidFill>
                  <a:srgbClr val="000000"/>
                </a:solidFill>
                <a:latin typeface="DM Sans"/>
                <a:ea typeface="DM Sans"/>
                <a:cs typeface="DM Sans"/>
                <a:sym typeface="DM Sans"/>
              </a:rPr>
              <a:t> Precision &amp; Recall </a:t>
            </a:r>
          </a:p>
          <a:p>
            <a:pPr algn="l" marL="566368" indent="-283184" lvl="1">
              <a:lnSpc>
                <a:spcPts val="3567"/>
              </a:lnSpc>
              <a:buFont typeface="Arial"/>
              <a:buChar char="•"/>
            </a:pPr>
            <a:r>
              <a:rPr lang="en-US" sz="2623">
                <a:solidFill>
                  <a:srgbClr val="000000"/>
                </a:solidFill>
                <a:latin typeface="DM Sans"/>
                <a:ea typeface="DM Sans"/>
                <a:cs typeface="DM Sans"/>
                <a:sym typeface="DM Sans"/>
              </a:rPr>
              <a:t>Precision : Proportion of recommended items that are relevant</a:t>
            </a:r>
          </a:p>
          <a:p>
            <a:pPr algn="l" marL="566368" indent="-283184" lvl="1">
              <a:lnSpc>
                <a:spcPts val="3567"/>
              </a:lnSpc>
              <a:buFont typeface="Arial"/>
              <a:buChar char="•"/>
            </a:pPr>
            <a:r>
              <a:rPr lang="en-US" sz="2623">
                <a:solidFill>
                  <a:srgbClr val="000000"/>
                </a:solidFill>
                <a:latin typeface="DM Sans"/>
                <a:ea typeface="DM Sans"/>
                <a:cs typeface="DM Sans"/>
                <a:sym typeface="DM Sans"/>
              </a:rPr>
              <a:t>Recall : Proportion of relevant items that are recommended</a:t>
            </a:r>
          </a:p>
          <a:p>
            <a:pPr algn="l">
              <a:lnSpc>
                <a:spcPts val="3567"/>
              </a:lnSpc>
            </a:pPr>
          </a:p>
          <a:p>
            <a:pPr algn="l">
              <a:lnSpc>
                <a:spcPts val="3567"/>
              </a:lnSpc>
            </a:pPr>
          </a:p>
          <a:p>
            <a:pPr algn="l">
              <a:lnSpc>
                <a:spcPts val="3567"/>
              </a:lnSpc>
            </a:pPr>
          </a:p>
          <a:p>
            <a:pPr algn="l">
              <a:lnSpc>
                <a:spcPts val="3159"/>
              </a:lnSpc>
            </a:pPr>
          </a:p>
          <a:p>
            <a:pPr algn="l">
              <a:lnSpc>
                <a:spcPts val="3159"/>
              </a:lnSpc>
            </a:pPr>
          </a:p>
          <a:p>
            <a:pPr algn="l">
              <a:lnSpc>
                <a:spcPts val="3159"/>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632174" y="2115199"/>
            <a:ext cx="7818721" cy="85827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Challenges Faced</a:t>
            </a:r>
          </a:p>
        </p:txBody>
      </p:sp>
      <p:grpSp>
        <p:nvGrpSpPr>
          <p:cNvPr name="Group 4" id="4"/>
          <p:cNvGrpSpPr/>
          <p:nvPr/>
        </p:nvGrpSpPr>
        <p:grpSpPr>
          <a:xfrm rot="0">
            <a:off x="10604573" y="-3553395"/>
            <a:ext cx="10185667" cy="11852412"/>
            <a:chOff x="0" y="0"/>
            <a:chExt cx="698500" cy="812800"/>
          </a:xfrm>
        </p:grpSpPr>
        <p:sp>
          <p:nvSpPr>
            <p:cNvPr name="Freeform 5" id="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6" id="6"/>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1673398" y="-2595858"/>
            <a:ext cx="8048016" cy="9364964"/>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327" t="0" r="-37327" b="0"/>
              </a:stretch>
            </a:blipFill>
          </p:spPr>
        </p:sp>
      </p:grpSp>
      <p:grpSp>
        <p:nvGrpSpPr>
          <p:cNvPr name="Group 9" id="9"/>
          <p:cNvGrpSpPr/>
          <p:nvPr/>
        </p:nvGrpSpPr>
        <p:grpSpPr>
          <a:xfrm rot="0">
            <a:off x="16594405" y="7287571"/>
            <a:ext cx="3387191" cy="3941458"/>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2842570" y="-1235367"/>
            <a:ext cx="5709672" cy="6643982"/>
            <a:chOff x="0" y="0"/>
            <a:chExt cx="698500" cy="812800"/>
          </a:xfrm>
        </p:grpSpPr>
        <p:sp>
          <p:nvSpPr>
            <p:cNvPr name="Freeform 13" id="13"/>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295275" cap="sq">
              <a:solidFill>
                <a:srgbClr val="7D1120"/>
              </a:solidFill>
              <a:prstDash val="solid"/>
              <a:miter/>
            </a:ln>
          </p:spPr>
        </p:sp>
        <p:sp>
          <p:nvSpPr>
            <p:cNvPr name="TextBox 14" id="14"/>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true" flipV="false" rot="0">
            <a:off x="-739652" y="-549262"/>
            <a:ext cx="2820508" cy="4114800"/>
          </a:xfrm>
          <a:custGeom>
            <a:avLst/>
            <a:gdLst/>
            <a:ahLst/>
            <a:cxnLst/>
            <a:rect r="r" b="b" t="t" l="l"/>
            <a:pathLst>
              <a:path h="4114800" w="2820508">
                <a:moveTo>
                  <a:pt x="2820508" y="0"/>
                </a:moveTo>
                <a:lnTo>
                  <a:pt x="0" y="0"/>
                </a:lnTo>
                <a:lnTo>
                  <a:pt x="0" y="4114800"/>
                </a:lnTo>
                <a:lnTo>
                  <a:pt x="2820508" y="4114800"/>
                </a:lnTo>
                <a:lnTo>
                  <a:pt x="282050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6836190" y="-1700394"/>
            <a:ext cx="3517768" cy="4073205"/>
          </a:xfrm>
          <a:custGeom>
            <a:avLst/>
            <a:gdLst/>
            <a:ahLst/>
            <a:cxnLst/>
            <a:rect r="r" b="b" t="t" l="l"/>
            <a:pathLst>
              <a:path h="4073205" w="3517768">
                <a:moveTo>
                  <a:pt x="0" y="0"/>
                </a:moveTo>
                <a:lnTo>
                  <a:pt x="3517768" y="0"/>
                </a:lnTo>
                <a:lnTo>
                  <a:pt x="3517768" y="4073205"/>
                </a:lnTo>
                <a:lnTo>
                  <a:pt x="0" y="40732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7" id="17"/>
          <p:cNvSpPr txBox="true"/>
          <p:nvPr/>
        </p:nvSpPr>
        <p:spPr>
          <a:xfrm rot="0">
            <a:off x="808024" y="3188658"/>
            <a:ext cx="10117733" cy="6791106"/>
          </a:xfrm>
          <a:prstGeom prst="rect">
            <a:avLst/>
          </a:prstGeom>
        </p:spPr>
        <p:txBody>
          <a:bodyPr anchor="t" rtlCol="false" tIns="0" lIns="0" bIns="0" rIns="0">
            <a:spAutoFit/>
          </a:bodyPr>
          <a:lstStyle/>
          <a:p>
            <a:pPr algn="l" marL="609547" indent="-304774" lvl="1">
              <a:lnSpc>
                <a:spcPts val="3839"/>
              </a:lnSpc>
              <a:buFont typeface="Arial"/>
              <a:buChar char="•"/>
            </a:pPr>
            <a:r>
              <a:rPr lang="en-US" sz="2823">
                <a:solidFill>
                  <a:srgbClr val="000000"/>
                </a:solidFill>
                <a:latin typeface="DM Sans"/>
                <a:ea typeface="DM Sans"/>
                <a:cs typeface="DM Sans"/>
                <a:sym typeface="DM Sans"/>
              </a:rPr>
              <a:t>The dataset only contains aggregated group statistics (like average scores by gender or age), not personal responses needed to build user-specific profiles.</a:t>
            </a:r>
          </a:p>
          <a:p>
            <a:pPr algn="l" marL="609547" indent="-304774" lvl="1">
              <a:lnSpc>
                <a:spcPts val="3839"/>
              </a:lnSpc>
              <a:buFont typeface="Arial"/>
              <a:buChar char="•"/>
            </a:pPr>
            <a:r>
              <a:rPr lang="en-US" sz="2823">
                <a:solidFill>
                  <a:srgbClr val="000000"/>
                </a:solidFill>
                <a:latin typeface="DM Sans"/>
                <a:ea typeface="DM Sans"/>
                <a:cs typeface="DM Sans"/>
                <a:sym typeface="DM Sans"/>
              </a:rPr>
              <a:t>When </a:t>
            </a:r>
            <a:r>
              <a:rPr lang="en-US" sz="2823">
                <a:solidFill>
                  <a:srgbClr val="000000"/>
                </a:solidFill>
                <a:latin typeface="DM Sans"/>
                <a:ea typeface="DM Sans"/>
                <a:cs typeface="DM Sans"/>
                <a:sym typeface="DM Sans"/>
              </a:rPr>
              <a:t>a new user joins, there's no historical data about their preferences or interactions, making it difficult to provide relevant recommendations.</a:t>
            </a:r>
          </a:p>
          <a:p>
            <a:pPr algn="l" marL="609547" indent="-304774" lvl="1">
              <a:lnSpc>
                <a:spcPts val="3839"/>
              </a:lnSpc>
              <a:buFont typeface="Arial"/>
              <a:buChar char="•"/>
            </a:pPr>
            <a:r>
              <a:rPr lang="en-US" sz="2823">
                <a:solidFill>
                  <a:srgbClr val="000000"/>
                </a:solidFill>
                <a:latin typeface="DM Sans"/>
                <a:ea typeface="DM Sans"/>
                <a:cs typeface="DM Sans"/>
                <a:sym typeface="DM Sans"/>
              </a:rPr>
              <a:t>Recommend</a:t>
            </a:r>
            <a:r>
              <a:rPr lang="en-US" sz="2823">
                <a:solidFill>
                  <a:srgbClr val="000000"/>
                </a:solidFill>
                <a:latin typeface="DM Sans"/>
                <a:ea typeface="DM Sans"/>
                <a:cs typeface="DM Sans"/>
                <a:sym typeface="DM Sans"/>
              </a:rPr>
              <a:t>er systems often rely on collecting vast amounts of granular user data. This raises significant privacy concerns, especially with regulations like GDPR.</a:t>
            </a:r>
          </a:p>
          <a:p>
            <a:pPr algn="l" marL="609547" indent="-304774" lvl="1">
              <a:lnSpc>
                <a:spcPts val="3839"/>
              </a:lnSpc>
              <a:buFont typeface="Arial"/>
              <a:buChar char="•"/>
            </a:pPr>
            <a:r>
              <a:rPr lang="en-US" sz="2823">
                <a:solidFill>
                  <a:srgbClr val="000000"/>
                </a:solidFill>
                <a:latin typeface="DM Sans"/>
                <a:ea typeface="DM Sans"/>
                <a:cs typeface="DM Sans"/>
                <a:sym typeface="DM Sans"/>
              </a:rPr>
              <a:t>It'</a:t>
            </a:r>
            <a:r>
              <a:rPr lang="en-US" sz="2823">
                <a:solidFill>
                  <a:srgbClr val="000000"/>
                </a:solidFill>
                <a:latin typeface="DM Sans"/>
                <a:ea typeface="DM Sans"/>
                <a:cs typeface="DM Sans"/>
                <a:sym typeface="DM Sans"/>
              </a:rPr>
              <a:t>s challenging to quantify the success of a financial education recommendation. Is it knowledge gain, improved financial behavior, or achievement of financial goals? Measuring these outcomes is complex.</a:t>
            </a:r>
          </a:p>
          <a:p>
            <a:pPr algn="l">
              <a:lnSpc>
                <a:spcPts val="3839"/>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59" r="0" b="-9259"/>
            </a:stretch>
          </a:blipFill>
        </p:spPr>
      </p:sp>
      <p:grpSp>
        <p:nvGrpSpPr>
          <p:cNvPr name="Group 3" id="3"/>
          <p:cNvGrpSpPr/>
          <p:nvPr/>
        </p:nvGrpSpPr>
        <p:grpSpPr>
          <a:xfrm rot="0">
            <a:off x="-477910" y="1299902"/>
            <a:ext cx="6606184" cy="7687196"/>
            <a:chOff x="0" y="0"/>
            <a:chExt cx="698500" cy="812800"/>
          </a:xfrm>
        </p:grpSpPr>
        <p:sp>
          <p:nvSpPr>
            <p:cNvPr name="Freeform 4" id="4"/>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5" id="5"/>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825183" y="-4726907"/>
            <a:ext cx="6766611" cy="7873875"/>
            <a:chOff x="0" y="0"/>
            <a:chExt cx="698500" cy="812800"/>
          </a:xfrm>
        </p:grpSpPr>
        <p:sp>
          <p:nvSpPr>
            <p:cNvPr name="Freeform 7" id="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8" id="8"/>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0" y="1856015"/>
            <a:ext cx="5650365" cy="6574970"/>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327" t="0" r="-37327" b="0"/>
              </a:stretch>
            </a:blipFill>
          </p:spPr>
        </p:sp>
      </p:grpSp>
      <p:grpSp>
        <p:nvGrpSpPr>
          <p:cNvPr name="Group 11" id="11"/>
          <p:cNvGrpSpPr/>
          <p:nvPr/>
        </p:nvGrpSpPr>
        <p:grpSpPr>
          <a:xfrm rot="0">
            <a:off x="3383306" y="-4077454"/>
            <a:ext cx="5650365" cy="6574970"/>
            <a:chOff x="0" y="0"/>
            <a:chExt cx="698500" cy="812800"/>
          </a:xfrm>
        </p:grpSpPr>
        <p:sp>
          <p:nvSpPr>
            <p:cNvPr name="Freeform 12" id="12"/>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0" t="-14493" r="0" b="-14493"/>
              </a:stretch>
            </a:blipFill>
          </p:spPr>
        </p:sp>
      </p:grpSp>
      <p:grpSp>
        <p:nvGrpSpPr>
          <p:cNvPr name="Group 13" id="13"/>
          <p:cNvGrpSpPr/>
          <p:nvPr/>
        </p:nvGrpSpPr>
        <p:grpSpPr>
          <a:xfrm rot="0">
            <a:off x="1266215" y="3329428"/>
            <a:ext cx="3117936" cy="3628143"/>
            <a:chOff x="0" y="0"/>
            <a:chExt cx="698500" cy="812800"/>
          </a:xfrm>
        </p:grpSpPr>
        <p:sp>
          <p:nvSpPr>
            <p:cNvPr name="Freeform 14" id="14"/>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FFFFFF"/>
            </a:solidFill>
          </p:spPr>
        </p:sp>
        <p:sp>
          <p:nvSpPr>
            <p:cNvPr name="TextBox 15" id="15"/>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0">
            <a:off x="-1607188" y="7572947"/>
            <a:ext cx="3214377" cy="3740365"/>
            <a:chOff x="0" y="0"/>
            <a:chExt cx="698500" cy="812800"/>
          </a:xfrm>
        </p:grpSpPr>
        <p:sp>
          <p:nvSpPr>
            <p:cNvPr name="Freeform 17" id="1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18" id="18"/>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0">
            <a:off x="-1015507" y="-1635676"/>
            <a:ext cx="3214377" cy="3740365"/>
            <a:chOff x="0" y="0"/>
            <a:chExt cx="698500" cy="812800"/>
          </a:xfrm>
        </p:grpSpPr>
        <p:sp>
          <p:nvSpPr>
            <p:cNvPr name="Freeform 20" id="2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295275" cap="sq">
              <a:solidFill>
                <a:srgbClr val="7D1120"/>
              </a:solidFill>
              <a:prstDash val="solid"/>
              <a:miter/>
            </a:ln>
          </p:spPr>
        </p:sp>
        <p:sp>
          <p:nvSpPr>
            <p:cNvPr name="TextBox 21" id="21"/>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Freeform 22" id="22"/>
          <p:cNvSpPr/>
          <p:nvPr/>
        </p:nvSpPr>
        <p:spPr>
          <a:xfrm flipH="false" flipV="false" rot="0">
            <a:off x="16119388" y="-535284"/>
            <a:ext cx="2820508" cy="4114800"/>
          </a:xfrm>
          <a:custGeom>
            <a:avLst/>
            <a:gdLst/>
            <a:ahLst/>
            <a:cxnLst/>
            <a:rect r="r" b="b" t="t" l="l"/>
            <a:pathLst>
              <a:path h="4114800" w="2820508">
                <a:moveTo>
                  <a:pt x="0" y="0"/>
                </a:moveTo>
                <a:lnTo>
                  <a:pt x="2820508" y="0"/>
                </a:lnTo>
                <a:lnTo>
                  <a:pt x="2820508"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3" id="23"/>
          <p:cNvSpPr txBox="true"/>
          <p:nvPr/>
        </p:nvSpPr>
        <p:spPr>
          <a:xfrm rot="0">
            <a:off x="8674048" y="2133265"/>
            <a:ext cx="7818721" cy="171552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Conclusion: Driving Financial Empowerment</a:t>
            </a:r>
          </a:p>
        </p:txBody>
      </p:sp>
      <p:sp>
        <p:nvSpPr>
          <p:cNvPr name="TextBox 24" id="24"/>
          <p:cNvSpPr txBox="true"/>
          <p:nvPr/>
        </p:nvSpPr>
        <p:spPr>
          <a:xfrm rot="0">
            <a:off x="8674048" y="4362034"/>
            <a:ext cx="7269795" cy="781466"/>
          </a:xfrm>
          <a:prstGeom prst="rect">
            <a:avLst/>
          </a:prstGeom>
        </p:spPr>
        <p:txBody>
          <a:bodyPr anchor="t" rtlCol="false" tIns="0" lIns="0" bIns="0" rIns="0">
            <a:spAutoFit/>
          </a:bodyPr>
          <a:lstStyle/>
          <a:p>
            <a:pPr algn="l">
              <a:lnSpc>
                <a:spcPts val="3159"/>
              </a:lnSpc>
            </a:pPr>
            <a:r>
              <a:rPr lang="en-US" sz="2323">
                <a:solidFill>
                  <a:srgbClr val="000000"/>
                </a:solidFill>
                <a:latin typeface="DM Sans"/>
                <a:ea typeface="DM Sans"/>
                <a:cs typeface="DM Sans"/>
                <a:sym typeface="DM Sans"/>
              </a:rPr>
              <a:t>The personaliz</a:t>
            </a:r>
            <a:r>
              <a:rPr lang="en-US" sz="2323">
                <a:solidFill>
                  <a:srgbClr val="000000"/>
                </a:solidFill>
                <a:latin typeface="DM Sans"/>
                <a:ea typeface="DM Sans"/>
                <a:cs typeface="DM Sans"/>
                <a:sym typeface="DM Sans"/>
              </a:rPr>
              <a:t>ed recommender system is designed to be a powerful tool in closing financial literacy gaps.</a:t>
            </a:r>
          </a:p>
        </p:txBody>
      </p:sp>
      <p:sp>
        <p:nvSpPr>
          <p:cNvPr name="TextBox 25" id="25"/>
          <p:cNvSpPr txBox="true"/>
          <p:nvPr/>
        </p:nvSpPr>
        <p:spPr>
          <a:xfrm rot="0">
            <a:off x="8674048" y="5367701"/>
            <a:ext cx="7996168" cy="3181766"/>
          </a:xfrm>
          <a:prstGeom prst="rect">
            <a:avLst/>
          </a:prstGeom>
        </p:spPr>
        <p:txBody>
          <a:bodyPr anchor="t" rtlCol="false" tIns="0" lIns="0" bIns="0" rIns="0">
            <a:spAutoFit/>
          </a:bodyPr>
          <a:lstStyle/>
          <a:p>
            <a:pPr algn="l">
              <a:lnSpc>
                <a:spcPts val="3159"/>
              </a:lnSpc>
            </a:pPr>
            <a:r>
              <a:rPr lang="en-US" sz="2323">
                <a:solidFill>
                  <a:srgbClr val="000000"/>
                </a:solidFill>
                <a:latin typeface="DM Sans"/>
                <a:ea typeface="DM Sans"/>
                <a:cs typeface="DM Sans"/>
                <a:sym typeface="DM Sans"/>
              </a:rPr>
              <a:t>The system specifically targets and effectiv</a:t>
            </a:r>
            <a:r>
              <a:rPr lang="en-US" sz="2323">
                <a:solidFill>
                  <a:srgbClr val="000000"/>
                </a:solidFill>
                <a:latin typeface="DM Sans"/>
                <a:ea typeface="DM Sans"/>
                <a:cs typeface="DM Sans"/>
                <a:sym typeface="DM Sans"/>
              </a:rPr>
              <a:t>ely addresses gender gaps by providing tailored financial education. It's not a one-size-fits-all approach; it's about meeting individuals where they are.</a:t>
            </a:r>
          </a:p>
          <a:p>
            <a:pPr algn="l">
              <a:lnSpc>
                <a:spcPts val="3159"/>
              </a:lnSpc>
            </a:pPr>
            <a:r>
              <a:rPr lang="en-US" sz="2323">
                <a:solidFill>
                  <a:srgbClr val="000000"/>
                </a:solidFill>
                <a:latin typeface="DM Sans"/>
                <a:ea typeface="DM Sans"/>
                <a:cs typeface="DM Sans"/>
                <a:sym typeface="DM Sans"/>
              </a:rPr>
              <a:t>By offering personalized content, the system dramatically improves user engagement. When financial information is relevant and accessible, users are more likely to interact with it, learn from it, and apply it.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028700" y="1028700"/>
            <a:ext cx="17424724" cy="8229600"/>
            <a:chOff x="0" y="0"/>
            <a:chExt cx="4589228" cy="2167467"/>
          </a:xfrm>
        </p:grpSpPr>
        <p:sp>
          <p:nvSpPr>
            <p:cNvPr name="Freeform 4" id="4"/>
            <p:cNvSpPr/>
            <p:nvPr/>
          </p:nvSpPr>
          <p:spPr>
            <a:xfrm flipH="false" flipV="false" rot="0">
              <a:off x="0" y="0"/>
              <a:ext cx="4589228" cy="2167467"/>
            </a:xfrm>
            <a:custGeom>
              <a:avLst/>
              <a:gdLst/>
              <a:ahLst/>
              <a:cxnLst/>
              <a:rect r="r" b="b" t="t" l="l"/>
              <a:pathLst>
                <a:path h="2167467" w="4589228">
                  <a:moveTo>
                    <a:pt x="6220" y="0"/>
                  </a:moveTo>
                  <a:lnTo>
                    <a:pt x="4583007" y="0"/>
                  </a:lnTo>
                  <a:cubicBezTo>
                    <a:pt x="4584657" y="0"/>
                    <a:pt x="4586239" y="655"/>
                    <a:pt x="4587406" y="1822"/>
                  </a:cubicBezTo>
                  <a:cubicBezTo>
                    <a:pt x="4588572" y="2988"/>
                    <a:pt x="4589228" y="4571"/>
                    <a:pt x="4589228" y="6220"/>
                  </a:cubicBezTo>
                  <a:lnTo>
                    <a:pt x="4589228" y="2161246"/>
                  </a:lnTo>
                  <a:cubicBezTo>
                    <a:pt x="4589228" y="2162896"/>
                    <a:pt x="4588572" y="2164478"/>
                    <a:pt x="4587406" y="2165645"/>
                  </a:cubicBezTo>
                  <a:cubicBezTo>
                    <a:pt x="4586239" y="2166811"/>
                    <a:pt x="4584657" y="2167467"/>
                    <a:pt x="4583007" y="2167467"/>
                  </a:cubicBezTo>
                  <a:lnTo>
                    <a:pt x="6220" y="2167467"/>
                  </a:lnTo>
                  <a:cubicBezTo>
                    <a:pt x="4571" y="2167467"/>
                    <a:pt x="2988" y="2166811"/>
                    <a:pt x="1822" y="2165645"/>
                  </a:cubicBezTo>
                  <a:cubicBezTo>
                    <a:pt x="655" y="2164478"/>
                    <a:pt x="0" y="2162896"/>
                    <a:pt x="0" y="2161246"/>
                  </a:cubicBezTo>
                  <a:lnTo>
                    <a:pt x="0" y="6220"/>
                  </a:lnTo>
                  <a:cubicBezTo>
                    <a:pt x="0" y="4571"/>
                    <a:pt x="655" y="2988"/>
                    <a:pt x="1822" y="1822"/>
                  </a:cubicBezTo>
                  <a:cubicBezTo>
                    <a:pt x="2988" y="655"/>
                    <a:pt x="4571" y="0"/>
                    <a:pt x="6220" y="0"/>
                  </a:cubicBezTo>
                  <a:close/>
                </a:path>
              </a:pathLst>
            </a:custGeom>
            <a:solidFill>
              <a:srgbClr val="7D1120">
                <a:alpha val="82745"/>
              </a:srgbClr>
            </a:solidFill>
          </p:spPr>
        </p:sp>
        <p:sp>
          <p:nvSpPr>
            <p:cNvPr name="TextBox 5" id="5"/>
            <p:cNvSpPr txBox="true"/>
            <p:nvPr/>
          </p:nvSpPr>
          <p:spPr>
            <a:xfrm>
              <a:off x="0" y="-38100"/>
              <a:ext cx="4589228" cy="2205567"/>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1469758" y="0"/>
            <a:ext cx="6818242" cy="10287000"/>
            <a:chOff x="0" y="0"/>
            <a:chExt cx="1795751" cy="2709333"/>
          </a:xfrm>
        </p:grpSpPr>
        <p:sp>
          <p:nvSpPr>
            <p:cNvPr name="Freeform 7" id="7"/>
            <p:cNvSpPr/>
            <p:nvPr/>
          </p:nvSpPr>
          <p:spPr>
            <a:xfrm flipH="false" flipV="false" rot="0">
              <a:off x="0" y="0"/>
              <a:ext cx="1795751" cy="2709333"/>
            </a:xfrm>
            <a:custGeom>
              <a:avLst/>
              <a:gdLst/>
              <a:ahLst/>
              <a:cxnLst/>
              <a:rect r="r" b="b" t="t" l="l"/>
              <a:pathLst>
                <a:path h="2709333" w="1795751">
                  <a:moveTo>
                    <a:pt x="0" y="0"/>
                  </a:moveTo>
                  <a:lnTo>
                    <a:pt x="1795751" y="0"/>
                  </a:lnTo>
                  <a:lnTo>
                    <a:pt x="1795751" y="2709333"/>
                  </a:lnTo>
                  <a:lnTo>
                    <a:pt x="0" y="2709333"/>
                  </a:lnTo>
                  <a:close/>
                </a:path>
              </a:pathLst>
            </a:custGeom>
            <a:solidFill>
              <a:srgbClr val="FFFFFF"/>
            </a:solidFill>
          </p:spPr>
        </p:sp>
        <p:sp>
          <p:nvSpPr>
            <p:cNvPr name="TextBox 8" id="8"/>
            <p:cNvSpPr txBox="true"/>
            <p:nvPr/>
          </p:nvSpPr>
          <p:spPr>
            <a:xfrm>
              <a:off x="0" y="-38100"/>
              <a:ext cx="1795751" cy="27474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8789019" y="3008125"/>
            <a:ext cx="6860202" cy="7982781"/>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FFFFFF"/>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2219120" y="-1918469"/>
            <a:ext cx="6068880" cy="7061969"/>
            <a:chOff x="0" y="0"/>
            <a:chExt cx="698500" cy="812800"/>
          </a:xfrm>
        </p:grpSpPr>
        <p:sp>
          <p:nvSpPr>
            <p:cNvPr name="Freeform 13" id="13"/>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163" t="0" r="-37163" b="0"/>
              </a:stretch>
            </a:blipFill>
          </p:spPr>
        </p:sp>
      </p:grpSp>
      <p:grpSp>
        <p:nvGrpSpPr>
          <p:cNvPr name="Group 14" id="14"/>
          <p:cNvGrpSpPr/>
          <p:nvPr/>
        </p:nvGrpSpPr>
        <p:grpSpPr>
          <a:xfrm rot="0">
            <a:off x="9393938" y="3712030"/>
            <a:ext cx="5650365" cy="6574970"/>
            <a:chOff x="0" y="0"/>
            <a:chExt cx="698500" cy="812800"/>
          </a:xfrm>
        </p:grpSpPr>
        <p:sp>
          <p:nvSpPr>
            <p:cNvPr name="Freeform 15" id="1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37327" t="0" r="-37327" b="0"/>
              </a:stretch>
            </a:blipFill>
          </p:spPr>
        </p:sp>
      </p:grpSp>
      <p:grpSp>
        <p:nvGrpSpPr>
          <p:cNvPr name="Group 16" id="16"/>
          <p:cNvGrpSpPr/>
          <p:nvPr/>
        </p:nvGrpSpPr>
        <p:grpSpPr>
          <a:xfrm rot="0">
            <a:off x="15448652" y="4207895"/>
            <a:ext cx="4340192" cy="5050405"/>
            <a:chOff x="0" y="0"/>
            <a:chExt cx="698500" cy="812800"/>
          </a:xfrm>
        </p:grpSpPr>
        <p:sp>
          <p:nvSpPr>
            <p:cNvPr name="Freeform 17" id="1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5"/>
              <a:stretch>
                <a:fillRect l="-37327" t="0" r="-37327" b="0"/>
              </a:stretch>
            </a:blipFill>
          </p:spPr>
        </p:sp>
      </p:grpSp>
      <p:grpSp>
        <p:nvGrpSpPr>
          <p:cNvPr name="Group 18" id="18"/>
          <p:cNvGrpSpPr/>
          <p:nvPr/>
        </p:nvGrpSpPr>
        <p:grpSpPr>
          <a:xfrm rot="0">
            <a:off x="10660153" y="5185443"/>
            <a:ext cx="3117936" cy="3628143"/>
            <a:chOff x="0" y="0"/>
            <a:chExt cx="698500" cy="812800"/>
          </a:xfrm>
        </p:grpSpPr>
        <p:sp>
          <p:nvSpPr>
            <p:cNvPr name="Freeform 19" id="19"/>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FFFFFF"/>
            </a:solidFill>
          </p:spPr>
        </p:sp>
        <p:sp>
          <p:nvSpPr>
            <p:cNvPr name="TextBox 20" id="20"/>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21" id="21"/>
          <p:cNvGrpSpPr/>
          <p:nvPr/>
        </p:nvGrpSpPr>
        <p:grpSpPr>
          <a:xfrm rot="0">
            <a:off x="16206964" y="5090294"/>
            <a:ext cx="2823568" cy="3285607"/>
            <a:chOff x="0" y="0"/>
            <a:chExt cx="698500" cy="812800"/>
          </a:xfrm>
        </p:grpSpPr>
        <p:sp>
          <p:nvSpPr>
            <p:cNvPr name="Freeform 22" id="22"/>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133350" cap="sq">
              <a:solidFill>
                <a:srgbClr val="FFFFFF"/>
              </a:solidFill>
              <a:prstDash val="solid"/>
              <a:miter/>
            </a:ln>
          </p:spPr>
        </p:sp>
        <p:sp>
          <p:nvSpPr>
            <p:cNvPr name="TextBox 23" id="23"/>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24" id="24"/>
          <p:cNvGrpSpPr/>
          <p:nvPr/>
        </p:nvGrpSpPr>
        <p:grpSpPr>
          <a:xfrm rot="0">
            <a:off x="13778088" y="8813586"/>
            <a:ext cx="3978466" cy="4629488"/>
            <a:chOff x="0" y="0"/>
            <a:chExt cx="698500" cy="812800"/>
          </a:xfrm>
        </p:grpSpPr>
        <p:sp>
          <p:nvSpPr>
            <p:cNvPr name="Freeform 25" id="2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26" id="26"/>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TextBox 27" id="27"/>
          <p:cNvSpPr txBox="true"/>
          <p:nvPr/>
        </p:nvSpPr>
        <p:spPr>
          <a:xfrm rot="0">
            <a:off x="1689592" y="2136886"/>
            <a:ext cx="9207290" cy="2071009"/>
          </a:xfrm>
          <a:prstGeom prst="rect">
            <a:avLst/>
          </a:prstGeom>
        </p:spPr>
        <p:txBody>
          <a:bodyPr anchor="t" rtlCol="false" tIns="0" lIns="0" bIns="0" rIns="0">
            <a:spAutoFit/>
          </a:bodyPr>
          <a:lstStyle/>
          <a:p>
            <a:pPr algn="l">
              <a:lnSpc>
                <a:spcPts val="16157"/>
              </a:lnSpc>
            </a:pPr>
            <a:r>
              <a:rPr lang="en-US" sz="13929">
                <a:solidFill>
                  <a:srgbClr val="FFFFFF"/>
                </a:solidFill>
                <a:latin typeface="Anton"/>
                <a:ea typeface="Anton"/>
                <a:cs typeface="Anton"/>
                <a:sym typeface="Anton"/>
              </a:rPr>
              <a:t>Thank You</a:t>
            </a:r>
          </a:p>
        </p:txBody>
      </p:sp>
      <p:sp>
        <p:nvSpPr>
          <p:cNvPr name="TextBox 28" id="28"/>
          <p:cNvSpPr txBox="true"/>
          <p:nvPr/>
        </p:nvSpPr>
        <p:spPr>
          <a:xfrm rot="0">
            <a:off x="1689592" y="5401689"/>
            <a:ext cx="2978587" cy="414392"/>
          </a:xfrm>
          <a:prstGeom prst="rect">
            <a:avLst/>
          </a:prstGeom>
        </p:spPr>
        <p:txBody>
          <a:bodyPr anchor="t" rtlCol="false" tIns="0" lIns="0" bIns="0" rIns="0">
            <a:spAutoFit/>
          </a:bodyPr>
          <a:lstStyle/>
          <a:p>
            <a:pPr algn="l">
              <a:lnSpc>
                <a:spcPts val="3275"/>
              </a:lnSpc>
            </a:pPr>
            <a:r>
              <a:rPr lang="en-US" sz="2823" b="true">
                <a:solidFill>
                  <a:srgbClr val="FFFFFF"/>
                </a:solidFill>
                <a:latin typeface="DM Sans Bold"/>
                <a:ea typeface="DM Sans Bold"/>
                <a:cs typeface="DM Sans Bold"/>
                <a:sym typeface="DM Sans Bold"/>
              </a:rPr>
              <a:t>Presented by :</a:t>
            </a:r>
          </a:p>
        </p:txBody>
      </p:sp>
      <p:sp>
        <p:nvSpPr>
          <p:cNvPr name="TextBox 29" id="29"/>
          <p:cNvSpPr txBox="true"/>
          <p:nvPr/>
        </p:nvSpPr>
        <p:spPr>
          <a:xfrm rot="0">
            <a:off x="1689592" y="5835131"/>
            <a:ext cx="4499434" cy="544053"/>
          </a:xfrm>
          <a:prstGeom prst="rect">
            <a:avLst/>
          </a:prstGeom>
        </p:spPr>
        <p:txBody>
          <a:bodyPr anchor="t" rtlCol="false" tIns="0" lIns="0" bIns="0" rIns="0">
            <a:spAutoFit/>
          </a:bodyPr>
          <a:lstStyle/>
          <a:p>
            <a:pPr algn="l">
              <a:lnSpc>
                <a:spcPts val="4354"/>
              </a:lnSpc>
            </a:pPr>
            <a:r>
              <a:rPr lang="en-US" sz="3753" b="true">
                <a:solidFill>
                  <a:srgbClr val="FFFFFF"/>
                </a:solidFill>
                <a:latin typeface="DM Sans Bold"/>
                <a:ea typeface="DM Sans Bold"/>
                <a:cs typeface="DM Sans Bold"/>
                <a:sym typeface="DM Sans Bold"/>
              </a:rPr>
              <a:t>Abbie Opendah</a:t>
            </a:r>
          </a:p>
        </p:txBody>
      </p:sp>
      <p:sp>
        <p:nvSpPr>
          <p:cNvPr name="TextBox 30" id="30"/>
          <p:cNvSpPr txBox="true"/>
          <p:nvPr/>
        </p:nvSpPr>
        <p:spPr>
          <a:xfrm rot="0">
            <a:off x="7067165" y="8537116"/>
            <a:ext cx="3443708" cy="276470"/>
          </a:xfrm>
          <a:prstGeom prst="rect">
            <a:avLst/>
          </a:prstGeom>
        </p:spPr>
        <p:txBody>
          <a:bodyPr anchor="t" rtlCol="false" tIns="0" lIns="0" bIns="0" rIns="0">
            <a:spAutoFit/>
          </a:bodyPr>
          <a:lstStyle/>
          <a:p>
            <a:pPr algn="l">
              <a:lnSpc>
                <a:spcPts val="2231"/>
              </a:lnSpc>
            </a:pPr>
            <a:r>
              <a:rPr lang="en-US" sz="1923" b="true">
                <a:solidFill>
                  <a:srgbClr val="FFFFFF"/>
                </a:solidFill>
                <a:latin typeface="DM Sans Bold"/>
                <a:ea typeface="DM Sans Bold"/>
                <a:cs typeface="DM Sans Bold"/>
                <a:sym typeface="DM Sans Bold"/>
              </a:rPr>
              <a:t>28/05/2025</a:t>
            </a:r>
          </a:p>
        </p:txBody>
      </p:sp>
      <p:sp>
        <p:nvSpPr>
          <p:cNvPr name="TextBox 31" id="31"/>
          <p:cNvSpPr txBox="true"/>
          <p:nvPr/>
        </p:nvSpPr>
        <p:spPr>
          <a:xfrm rot="0">
            <a:off x="1689592" y="4050027"/>
            <a:ext cx="5469793" cy="845843"/>
          </a:xfrm>
          <a:prstGeom prst="rect">
            <a:avLst/>
          </a:prstGeom>
        </p:spPr>
        <p:txBody>
          <a:bodyPr anchor="t" rtlCol="false" tIns="0" lIns="0" bIns="0" rIns="0">
            <a:spAutoFit/>
          </a:bodyPr>
          <a:lstStyle/>
          <a:p>
            <a:pPr algn="l">
              <a:lnSpc>
                <a:spcPts val="6596"/>
              </a:lnSpc>
            </a:pPr>
            <a:r>
              <a:rPr lang="en-US" sz="5686">
                <a:solidFill>
                  <a:srgbClr val="FFFFFF"/>
                </a:solidFill>
                <a:latin typeface="Anton"/>
                <a:ea typeface="Anton"/>
                <a:cs typeface="Anton"/>
                <a:sym typeface="Anton"/>
              </a:rPr>
              <a:t>Q And A Session</a:t>
            </a:r>
          </a:p>
        </p:txBody>
      </p:sp>
      <p:sp>
        <p:nvSpPr>
          <p:cNvPr name="TextBox 32" id="32"/>
          <p:cNvSpPr txBox="true"/>
          <p:nvPr/>
        </p:nvSpPr>
        <p:spPr>
          <a:xfrm rot="0">
            <a:off x="1689592" y="6584829"/>
            <a:ext cx="3831309" cy="306061"/>
          </a:xfrm>
          <a:prstGeom prst="rect">
            <a:avLst/>
          </a:prstGeom>
        </p:spPr>
        <p:txBody>
          <a:bodyPr anchor="t" rtlCol="false" tIns="0" lIns="0" bIns="0" rIns="0">
            <a:spAutoFit/>
          </a:bodyPr>
          <a:lstStyle/>
          <a:p>
            <a:pPr algn="l">
              <a:lnSpc>
                <a:spcPts val="2463"/>
              </a:lnSpc>
            </a:pPr>
            <a:r>
              <a:rPr lang="en-US" sz="2123" b="true">
                <a:solidFill>
                  <a:srgbClr val="FFFFFF"/>
                </a:solidFill>
                <a:latin typeface="DM Sans Bold"/>
                <a:ea typeface="DM Sans Bold"/>
                <a:cs typeface="DM Sans Bold"/>
                <a:sym typeface="DM Sans Bold"/>
              </a:rPr>
              <a:t>SCT213-C002-0027/2021</a:t>
            </a:r>
          </a:p>
        </p:txBody>
      </p:sp>
      <p:sp>
        <p:nvSpPr>
          <p:cNvPr name="TextBox 33" id="33"/>
          <p:cNvSpPr txBox="true"/>
          <p:nvPr/>
        </p:nvSpPr>
        <p:spPr>
          <a:xfrm rot="0">
            <a:off x="1689592" y="7100441"/>
            <a:ext cx="4499434" cy="591303"/>
          </a:xfrm>
          <a:prstGeom prst="rect">
            <a:avLst/>
          </a:prstGeom>
        </p:spPr>
        <p:txBody>
          <a:bodyPr anchor="t" rtlCol="false" tIns="0" lIns="0" bIns="0" rIns="0">
            <a:spAutoFit/>
          </a:bodyPr>
          <a:lstStyle/>
          <a:p>
            <a:pPr algn="l">
              <a:lnSpc>
                <a:spcPts val="2347"/>
              </a:lnSpc>
            </a:pPr>
            <a:r>
              <a:rPr lang="en-US" sz="2023" b="true">
                <a:solidFill>
                  <a:srgbClr val="FFFFFF"/>
                </a:solidFill>
                <a:latin typeface="DM Sans Bold"/>
                <a:ea typeface="DM Sans Bold"/>
                <a:cs typeface="DM Sans Bold"/>
                <a:sym typeface="DM Sans Bold"/>
              </a:rPr>
              <a:t> BSC DATA SCIENCE AND ANALYTICS</a:t>
            </a:r>
          </a:p>
          <a:p>
            <a:pPr algn="l">
              <a:lnSpc>
                <a:spcPts val="2347"/>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632174" y="2115199"/>
            <a:ext cx="7818721" cy="85827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GIT HUB REPOSITORY</a:t>
            </a:r>
          </a:p>
        </p:txBody>
      </p:sp>
      <p:grpSp>
        <p:nvGrpSpPr>
          <p:cNvPr name="Group 4" id="4"/>
          <p:cNvGrpSpPr/>
          <p:nvPr/>
        </p:nvGrpSpPr>
        <p:grpSpPr>
          <a:xfrm rot="0">
            <a:off x="10604573" y="-3553395"/>
            <a:ext cx="10185667" cy="11852412"/>
            <a:chOff x="0" y="0"/>
            <a:chExt cx="698500" cy="812800"/>
          </a:xfrm>
        </p:grpSpPr>
        <p:sp>
          <p:nvSpPr>
            <p:cNvPr name="Freeform 5" id="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6" id="6"/>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1673398" y="-2595858"/>
            <a:ext cx="8048016" cy="9364964"/>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327" t="0" r="-37327" b="0"/>
              </a:stretch>
            </a:blipFill>
          </p:spPr>
        </p:sp>
      </p:grpSp>
      <p:grpSp>
        <p:nvGrpSpPr>
          <p:cNvPr name="Group 9" id="9"/>
          <p:cNvGrpSpPr/>
          <p:nvPr/>
        </p:nvGrpSpPr>
        <p:grpSpPr>
          <a:xfrm rot="0">
            <a:off x="16594405" y="7287571"/>
            <a:ext cx="3387191" cy="3941458"/>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2842570" y="-1235367"/>
            <a:ext cx="5709672" cy="6643982"/>
            <a:chOff x="0" y="0"/>
            <a:chExt cx="698500" cy="812800"/>
          </a:xfrm>
        </p:grpSpPr>
        <p:sp>
          <p:nvSpPr>
            <p:cNvPr name="Freeform 13" id="13"/>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295275" cap="sq">
              <a:solidFill>
                <a:srgbClr val="7D1120"/>
              </a:solidFill>
              <a:prstDash val="solid"/>
              <a:miter/>
            </a:ln>
          </p:spPr>
        </p:sp>
        <p:sp>
          <p:nvSpPr>
            <p:cNvPr name="TextBox 14" id="14"/>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true" flipV="false" rot="0">
            <a:off x="-739652" y="-549262"/>
            <a:ext cx="2820508" cy="4114800"/>
          </a:xfrm>
          <a:custGeom>
            <a:avLst/>
            <a:gdLst/>
            <a:ahLst/>
            <a:cxnLst/>
            <a:rect r="r" b="b" t="t" l="l"/>
            <a:pathLst>
              <a:path h="4114800" w="2820508">
                <a:moveTo>
                  <a:pt x="2820508" y="0"/>
                </a:moveTo>
                <a:lnTo>
                  <a:pt x="0" y="0"/>
                </a:lnTo>
                <a:lnTo>
                  <a:pt x="0" y="4114800"/>
                </a:lnTo>
                <a:lnTo>
                  <a:pt x="2820508" y="4114800"/>
                </a:lnTo>
                <a:lnTo>
                  <a:pt x="282050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6836190" y="-1700394"/>
            <a:ext cx="3517768" cy="4073205"/>
          </a:xfrm>
          <a:custGeom>
            <a:avLst/>
            <a:gdLst/>
            <a:ahLst/>
            <a:cxnLst/>
            <a:rect r="r" b="b" t="t" l="l"/>
            <a:pathLst>
              <a:path h="4073205" w="3517768">
                <a:moveTo>
                  <a:pt x="0" y="0"/>
                </a:moveTo>
                <a:lnTo>
                  <a:pt x="3517768" y="0"/>
                </a:lnTo>
                <a:lnTo>
                  <a:pt x="3517768" y="4073205"/>
                </a:lnTo>
                <a:lnTo>
                  <a:pt x="0" y="40732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7" id="17"/>
          <p:cNvSpPr txBox="true"/>
          <p:nvPr/>
        </p:nvSpPr>
        <p:spPr>
          <a:xfrm rot="0">
            <a:off x="1632174" y="3536963"/>
            <a:ext cx="7269795" cy="781466"/>
          </a:xfrm>
          <a:prstGeom prst="rect">
            <a:avLst/>
          </a:prstGeom>
        </p:spPr>
        <p:txBody>
          <a:bodyPr anchor="t" rtlCol="false" tIns="0" lIns="0" bIns="0" rIns="0">
            <a:spAutoFit/>
          </a:bodyPr>
          <a:lstStyle/>
          <a:p>
            <a:pPr algn="l" marL="501600" indent="-250800" lvl="1">
              <a:lnSpc>
                <a:spcPts val="3159"/>
              </a:lnSpc>
              <a:buFont typeface="Arial"/>
              <a:buChar char="•"/>
            </a:pPr>
            <a:r>
              <a:rPr lang="en-US" sz="2323" u="sng">
                <a:solidFill>
                  <a:srgbClr val="7D1120"/>
                </a:solidFill>
                <a:latin typeface="DM Sans"/>
                <a:ea typeface="DM Sans"/>
                <a:cs typeface="DM Sans"/>
                <a:sym typeface="DM Sans"/>
                <a:hlinkClick r:id="rId8" tooltip="https://github.com/Patriciah1/PROJECT---4.1-and-4.2-JKUAT.git"/>
              </a:rPr>
              <a:t>Final Year Project Repository</a:t>
            </a:r>
          </a:p>
          <a:p>
            <a:pPr algn="l" marL="501600" indent="-250800" lvl="1">
              <a:lnSpc>
                <a:spcPts val="3159"/>
              </a:lnSpc>
              <a:buFont typeface="Arial"/>
              <a:buChar char="•"/>
            </a:pPr>
            <a:r>
              <a:rPr lang="en-US" sz="2323" u="sng">
                <a:solidFill>
                  <a:srgbClr val="7D1120"/>
                </a:solidFill>
                <a:latin typeface="DM Sans"/>
                <a:ea typeface="DM Sans"/>
                <a:cs typeface="DM Sans"/>
                <a:sym typeface="DM Sans"/>
                <a:hlinkClick r:id="rId9" tooltip="https://preview--finpal-wealth-pathways.lovable.app"/>
              </a:rPr>
              <a:t>System Link</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59" r="0" b="-9259"/>
            </a:stretch>
          </a:blipFill>
        </p:spPr>
      </p:sp>
      <p:grpSp>
        <p:nvGrpSpPr>
          <p:cNvPr name="Group 3" id="3"/>
          <p:cNvGrpSpPr/>
          <p:nvPr/>
        </p:nvGrpSpPr>
        <p:grpSpPr>
          <a:xfrm rot="0">
            <a:off x="-477910" y="1299902"/>
            <a:ext cx="6606184" cy="7687196"/>
            <a:chOff x="0" y="0"/>
            <a:chExt cx="698500" cy="812800"/>
          </a:xfrm>
        </p:grpSpPr>
        <p:sp>
          <p:nvSpPr>
            <p:cNvPr name="Freeform 4" id="4"/>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5" id="5"/>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2825183" y="-4726907"/>
            <a:ext cx="6766611" cy="7873875"/>
            <a:chOff x="0" y="0"/>
            <a:chExt cx="698500" cy="812800"/>
          </a:xfrm>
        </p:grpSpPr>
        <p:sp>
          <p:nvSpPr>
            <p:cNvPr name="Freeform 7" id="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8" id="8"/>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0" y="1856015"/>
            <a:ext cx="5650365" cy="6574970"/>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327" t="0" r="-37327" b="0"/>
              </a:stretch>
            </a:blipFill>
          </p:spPr>
        </p:sp>
      </p:grpSp>
      <p:grpSp>
        <p:nvGrpSpPr>
          <p:cNvPr name="Group 11" id="11"/>
          <p:cNvGrpSpPr/>
          <p:nvPr/>
        </p:nvGrpSpPr>
        <p:grpSpPr>
          <a:xfrm rot="0">
            <a:off x="3383306" y="-4077454"/>
            <a:ext cx="5650365" cy="6574970"/>
            <a:chOff x="0" y="0"/>
            <a:chExt cx="698500" cy="812800"/>
          </a:xfrm>
        </p:grpSpPr>
        <p:sp>
          <p:nvSpPr>
            <p:cNvPr name="Freeform 12" id="12"/>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0" t="-14493" r="0" b="-14493"/>
              </a:stretch>
            </a:blipFill>
          </p:spPr>
        </p:sp>
      </p:grpSp>
      <p:grpSp>
        <p:nvGrpSpPr>
          <p:cNvPr name="Group 13" id="13"/>
          <p:cNvGrpSpPr/>
          <p:nvPr/>
        </p:nvGrpSpPr>
        <p:grpSpPr>
          <a:xfrm rot="0">
            <a:off x="1266215" y="3329428"/>
            <a:ext cx="3117936" cy="3628143"/>
            <a:chOff x="0" y="0"/>
            <a:chExt cx="698500" cy="812800"/>
          </a:xfrm>
        </p:grpSpPr>
        <p:sp>
          <p:nvSpPr>
            <p:cNvPr name="Freeform 14" id="14"/>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FFFFFF"/>
            </a:solidFill>
          </p:spPr>
        </p:sp>
        <p:sp>
          <p:nvSpPr>
            <p:cNvPr name="TextBox 15" id="15"/>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6" id="16"/>
          <p:cNvGrpSpPr/>
          <p:nvPr/>
        </p:nvGrpSpPr>
        <p:grpSpPr>
          <a:xfrm rot="0">
            <a:off x="-1607188" y="7572947"/>
            <a:ext cx="3214377" cy="3740365"/>
            <a:chOff x="0" y="0"/>
            <a:chExt cx="698500" cy="812800"/>
          </a:xfrm>
        </p:grpSpPr>
        <p:sp>
          <p:nvSpPr>
            <p:cNvPr name="Freeform 17" id="1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18" id="18"/>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0">
            <a:off x="-1015507" y="-1635676"/>
            <a:ext cx="3214377" cy="3740365"/>
            <a:chOff x="0" y="0"/>
            <a:chExt cx="698500" cy="812800"/>
          </a:xfrm>
        </p:grpSpPr>
        <p:sp>
          <p:nvSpPr>
            <p:cNvPr name="Freeform 20" id="2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295275" cap="sq">
              <a:solidFill>
                <a:srgbClr val="7D1120"/>
              </a:solidFill>
              <a:prstDash val="solid"/>
              <a:miter/>
            </a:ln>
          </p:spPr>
        </p:sp>
        <p:sp>
          <p:nvSpPr>
            <p:cNvPr name="TextBox 21" id="21"/>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Freeform 22" id="22"/>
          <p:cNvSpPr/>
          <p:nvPr/>
        </p:nvSpPr>
        <p:spPr>
          <a:xfrm flipH="false" flipV="false" rot="0">
            <a:off x="16119388" y="-535284"/>
            <a:ext cx="2820508" cy="4114800"/>
          </a:xfrm>
          <a:custGeom>
            <a:avLst/>
            <a:gdLst/>
            <a:ahLst/>
            <a:cxnLst/>
            <a:rect r="r" b="b" t="t" l="l"/>
            <a:pathLst>
              <a:path h="4114800" w="2820508">
                <a:moveTo>
                  <a:pt x="0" y="0"/>
                </a:moveTo>
                <a:lnTo>
                  <a:pt x="2820508" y="0"/>
                </a:lnTo>
                <a:lnTo>
                  <a:pt x="2820508"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3" id="23"/>
          <p:cNvSpPr txBox="true"/>
          <p:nvPr/>
        </p:nvSpPr>
        <p:spPr>
          <a:xfrm rot="0">
            <a:off x="8536627" y="2288690"/>
            <a:ext cx="7818721" cy="85827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Introduction</a:t>
            </a:r>
          </a:p>
        </p:txBody>
      </p:sp>
      <p:sp>
        <p:nvSpPr>
          <p:cNvPr name="TextBox 24" id="24"/>
          <p:cNvSpPr txBox="true"/>
          <p:nvPr/>
        </p:nvSpPr>
        <p:spPr>
          <a:xfrm rot="0">
            <a:off x="6769909" y="3281803"/>
            <a:ext cx="10489391" cy="7276881"/>
          </a:xfrm>
          <a:prstGeom prst="rect">
            <a:avLst/>
          </a:prstGeom>
        </p:spPr>
        <p:txBody>
          <a:bodyPr anchor="t" rtlCol="false" tIns="0" lIns="0" bIns="0" rIns="0">
            <a:spAutoFit/>
          </a:bodyPr>
          <a:lstStyle/>
          <a:p>
            <a:pPr algn="l">
              <a:lnSpc>
                <a:spcPts val="3839"/>
              </a:lnSpc>
            </a:pPr>
            <a:r>
              <a:rPr lang="en-US" sz="2823">
                <a:solidFill>
                  <a:srgbClr val="000000"/>
                </a:solidFill>
                <a:latin typeface="DM Sans"/>
                <a:ea typeface="DM Sans"/>
                <a:cs typeface="DM Sans"/>
                <a:sym typeface="DM Sans"/>
              </a:rPr>
              <a:t>Financial literacy—the ability to manage money effectively—is vital in today’s economy.</a:t>
            </a:r>
          </a:p>
          <a:p>
            <a:pPr algn="l">
              <a:lnSpc>
                <a:spcPts val="3839"/>
              </a:lnSpc>
            </a:pPr>
          </a:p>
          <a:p>
            <a:pPr algn="l">
              <a:lnSpc>
                <a:spcPts val="3839"/>
              </a:lnSpc>
            </a:pPr>
            <a:r>
              <a:rPr lang="en-US" sz="2823">
                <a:solidFill>
                  <a:srgbClr val="000000"/>
                </a:solidFill>
                <a:latin typeface="DM Sans"/>
                <a:ea typeface="DM Sans"/>
                <a:cs typeface="DM Sans"/>
                <a:sym typeface="DM Sans"/>
              </a:rPr>
              <a:t>However, women consistently score lower than men due to systemic barriers like limited access to education, cultural norms, and economic constraints.</a:t>
            </a:r>
          </a:p>
          <a:p>
            <a:pPr algn="l">
              <a:lnSpc>
                <a:spcPts val="3839"/>
              </a:lnSpc>
            </a:pPr>
          </a:p>
          <a:p>
            <a:pPr algn="l">
              <a:lnSpc>
                <a:spcPts val="3839"/>
              </a:lnSpc>
            </a:pPr>
            <a:r>
              <a:rPr lang="en-US" sz="2823">
                <a:solidFill>
                  <a:srgbClr val="000000"/>
                </a:solidFill>
                <a:latin typeface="DM Sans"/>
                <a:ea typeface="DM Sans"/>
                <a:cs typeface="DM Sans"/>
                <a:sym typeface="DM Sans"/>
              </a:rPr>
              <a:t>These gender gaps hinder informed decision-making and limit women's economic empowerment.</a:t>
            </a:r>
          </a:p>
          <a:p>
            <a:pPr algn="l">
              <a:lnSpc>
                <a:spcPts val="3839"/>
              </a:lnSpc>
            </a:pPr>
          </a:p>
          <a:p>
            <a:pPr algn="l">
              <a:lnSpc>
                <a:spcPts val="3839"/>
              </a:lnSpc>
            </a:pPr>
            <a:r>
              <a:rPr lang="en-US" sz="2823">
                <a:solidFill>
                  <a:srgbClr val="000000"/>
                </a:solidFill>
                <a:latin typeface="DM Sans"/>
                <a:ea typeface="DM Sans"/>
                <a:cs typeface="DM Sans"/>
                <a:sym typeface="DM Sans"/>
              </a:rPr>
              <a:t>This project aims to address this issue by building a personalized recommender system that suggests actionable financial education content based on individual needs.</a:t>
            </a:r>
          </a:p>
          <a:p>
            <a:pPr algn="l">
              <a:lnSpc>
                <a:spcPts val="3839"/>
              </a:lnSpc>
            </a:pPr>
          </a:p>
          <a:p>
            <a:pPr algn="l">
              <a:lnSpc>
                <a:spcPts val="383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754936" y="2401386"/>
            <a:ext cx="7818721" cy="85827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Problem Statement</a:t>
            </a:r>
          </a:p>
        </p:txBody>
      </p:sp>
      <p:grpSp>
        <p:nvGrpSpPr>
          <p:cNvPr name="Group 4" id="4"/>
          <p:cNvGrpSpPr/>
          <p:nvPr/>
        </p:nvGrpSpPr>
        <p:grpSpPr>
          <a:xfrm rot="0">
            <a:off x="10604573" y="-3553395"/>
            <a:ext cx="10185667" cy="11852412"/>
            <a:chOff x="0" y="0"/>
            <a:chExt cx="698500" cy="812800"/>
          </a:xfrm>
        </p:grpSpPr>
        <p:sp>
          <p:nvSpPr>
            <p:cNvPr name="Freeform 5" id="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6" id="6"/>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1673398" y="-2595858"/>
            <a:ext cx="8048016" cy="9364964"/>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3"/>
              <a:stretch>
                <a:fillRect l="-37327" t="0" r="-37327" b="0"/>
              </a:stretch>
            </a:blipFill>
          </p:spPr>
        </p:sp>
      </p:grpSp>
      <p:grpSp>
        <p:nvGrpSpPr>
          <p:cNvPr name="Group 9" id="9"/>
          <p:cNvGrpSpPr/>
          <p:nvPr/>
        </p:nvGrpSpPr>
        <p:grpSpPr>
          <a:xfrm rot="0">
            <a:off x="16594405" y="7287571"/>
            <a:ext cx="3387191" cy="3941458"/>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2842570" y="-1235367"/>
            <a:ext cx="5709672" cy="6643982"/>
            <a:chOff x="0" y="0"/>
            <a:chExt cx="698500" cy="812800"/>
          </a:xfrm>
        </p:grpSpPr>
        <p:sp>
          <p:nvSpPr>
            <p:cNvPr name="Freeform 13" id="13"/>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295275" cap="sq">
              <a:solidFill>
                <a:srgbClr val="7D1120"/>
              </a:solidFill>
              <a:prstDash val="solid"/>
              <a:miter/>
            </a:ln>
          </p:spPr>
        </p:sp>
        <p:sp>
          <p:nvSpPr>
            <p:cNvPr name="TextBox 14" id="14"/>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true" flipV="false" rot="0">
            <a:off x="-739652" y="-549262"/>
            <a:ext cx="2820508" cy="4114800"/>
          </a:xfrm>
          <a:custGeom>
            <a:avLst/>
            <a:gdLst/>
            <a:ahLst/>
            <a:cxnLst/>
            <a:rect r="r" b="b" t="t" l="l"/>
            <a:pathLst>
              <a:path h="4114800" w="2820508">
                <a:moveTo>
                  <a:pt x="2820508" y="0"/>
                </a:moveTo>
                <a:lnTo>
                  <a:pt x="0" y="0"/>
                </a:lnTo>
                <a:lnTo>
                  <a:pt x="0" y="4114800"/>
                </a:lnTo>
                <a:lnTo>
                  <a:pt x="2820508" y="4114800"/>
                </a:lnTo>
                <a:lnTo>
                  <a:pt x="282050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6836190" y="-1700394"/>
            <a:ext cx="3517768" cy="4073205"/>
          </a:xfrm>
          <a:custGeom>
            <a:avLst/>
            <a:gdLst/>
            <a:ahLst/>
            <a:cxnLst/>
            <a:rect r="r" b="b" t="t" l="l"/>
            <a:pathLst>
              <a:path h="4073205" w="3517768">
                <a:moveTo>
                  <a:pt x="0" y="0"/>
                </a:moveTo>
                <a:lnTo>
                  <a:pt x="3517768" y="0"/>
                </a:lnTo>
                <a:lnTo>
                  <a:pt x="3517768" y="4073205"/>
                </a:lnTo>
                <a:lnTo>
                  <a:pt x="0" y="407320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7" id="17"/>
          <p:cNvSpPr txBox="true"/>
          <p:nvPr/>
        </p:nvSpPr>
        <p:spPr>
          <a:xfrm rot="0">
            <a:off x="1477606" y="3557380"/>
            <a:ext cx="7818721" cy="2419131"/>
          </a:xfrm>
          <a:prstGeom prst="rect">
            <a:avLst/>
          </a:prstGeom>
        </p:spPr>
        <p:txBody>
          <a:bodyPr anchor="t" rtlCol="false" tIns="0" lIns="0" bIns="0" rIns="0">
            <a:spAutoFit/>
          </a:bodyPr>
          <a:lstStyle/>
          <a:p>
            <a:pPr algn="l">
              <a:lnSpc>
                <a:spcPts val="3839"/>
              </a:lnSpc>
            </a:pPr>
            <a:r>
              <a:rPr lang="en-US" sz="2823">
                <a:solidFill>
                  <a:srgbClr val="000000"/>
                </a:solidFill>
                <a:latin typeface="DM Sans"/>
                <a:ea typeface="DM Sans"/>
                <a:cs typeface="DM Sans"/>
                <a:sym typeface="DM Sans"/>
              </a:rPr>
              <a:t>Most financial education programs us</a:t>
            </a:r>
            <a:r>
              <a:rPr lang="en-US" sz="2823">
                <a:solidFill>
                  <a:srgbClr val="000000"/>
                </a:solidFill>
                <a:latin typeface="DM Sans"/>
                <a:ea typeface="DM Sans"/>
                <a:cs typeface="DM Sans"/>
                <a:sym typeface="DM Sans"/>
              </a:rPr>
              <a:t>e a one-size-fits-all approach that overlooks women’s unique needs and barriers. This results in low engagement, poor outcomes, and persistent gender gaps in financial literacy.</a:t>
            </a:r>
          </a:p>
        </p:txBody>
      </p:sp>
      <p:sp>
        <p:nvSpPr>
          <p:cNvPr name="TextBox 18" id="18"/>
          <p:cNvSpPr txBox="true"/>
          <p:nvPr/>
        </p:nvSpPr>
        <p:spPr>
          <a:xfrm rot="0">
            <a:off x="1477606" y="6271786"/>
            <a:ext cx="7973289" cy="2904906"/>
          </a:xfrm>
          <a:prstGeom prst="rect">
            <a:avLst/>
          </a:prstGeom>
        </p:spPr>
        <p:txBody>
          <a:bodyPr anchor="t" rtlCol="false" tIns="0" lIns="0" bIns="0" rIns="0">
            <a:spAutoFit/>
          </a:bodyPr>
          <a:lstStyle/>
          <a:p>
            <a:pPr algn="l">
              <a:lnSpc>
                <a:spcPts val="3839"/>
              </a:lnSpc>
            </a:pPr>
            <a:r>
              <a:rPr lang="en-US" sz="2823">
                <a:solidFill>
                  <a:srgbClr val="000000"/>
                </a:solidFill>
                <a:latin typeface="DM Sans"/>
                <a:ea typeface="DM Sans"/>
                <a:cs typeface="DM Sans"/>
                <a:sym typeface="DM Sans"/>
              </a:rPr>
              <a:t>Per</a:t>
            </a:r>
            <a:r>
              <a:rPr lang="en-US" sz="2823">
                <a:solidFill>
                  <a:srgbClr val="000000"/>
                </a:solidFill>
                <a:latin typeface="DM Sans"/>
                <a:ea typeface="DM Sans"/>
                <a:cs typeface="DM Sans"/>
                <a:sym typeface="DM Sans"/>
              </a:rPr>
              <a:t>sonalized learning makes content more meaningful, increases participation, and enhances knowledge retention—especially for groups often excluded from traditional financial education.</a:t>
            </a:r>
          </a:p>
          <a:p>
            <a:pPr algn="l">
              <a:lnSpc>
                <a:spcPts val="383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59" r="0" b="-9259"/>
            </a:stretch>
          </a:blipFill>
        </p:spPr>
      </p:sp>
      <p:sp>
        <p:nvSpPr>
          <p:cNvPr name="Freeform 3" id="3"/>
          <p:cNvSpPr/>
          <p:nvPr/>
        </p:nvSpPr>
        <p:spPr>
          <a:xfrm flipH="false" flipV="false" rot="0">
            <a:off x="16119388" y="-535284"/>
            <a:ext cx="2820508" cy="4114800"/>
          </a:xfrm>
          <a:custGeom>
            <a:avLst/>
            <a:gdLst/>
            <a:ahLst/>
            <a:cxnLst/>
            <a:rect r="r" b="b" t="t" l="l"/>
            <a:pathLst>
              <a:path h="4114800" w="2820508">
                <a:moveTo>
                  <a:pt x="0" y="0"/>
                </a:moveTo>
                <a:lnTo>
                  <a:pt x="2820508" y="0"/>
                </a:lnTo>
                <a:lnTo>
                  <a:pt x="2820508"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0">
            <a:off x="-674362" y="1028700"/>
            <a:ext cx="10058400" cy="8229600"/>
          </a:xfrm>
          <a:custGeom>
            <a:avLst/>
            <a:gdLst/>
            <a:ahLst/>
            <a:cxnLst/>
            <a:rect r="r" b="b" t="t" l="l"/>
            <a:pathLst>
              <a:path h="8229600" w="10058400">
                <a:moveTo>
                  <a:pt x="10058400" y="0"/>
                </a:moveTo>
                <a:lnTo>
                  <a:pt x="0" y="0"/>
                </a:lnTo>
                <a:lnTo>
                  <a:pt x="0" y="8229600"/>
                </a:lnTo>
                <a:lnTo>
                  <a:pt x="10058400" y="8229600"/>
                </a:lnTo>
                <a:lnTo>
                  <a:pt x="1005840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22434" y="4805767"/>
            <a:ext cx="3173037" cy="3692262"/>
            <a:chOff x="0" y="0"/>
            <a:chExt cx="698500" cy="812800"/>
          </a:xfrm>
        </p:grpSpPr>
        <p:sp>
          <p:nvSpPr>
            <p:cNvPr name="Freeform 6" id="6"/>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7"/>
              <a:stretch>
                <a:fillRect l="-37327" t="0" r="-37327" b="0"/>
              </a:stretch>
            </a:blipFill>
          </p:spPr>
        </p:sp>
      </p:grpSp>
      <p:grpSp>
        <p:nvGrpSpPr>
          <p:cNvPr name="Group 7" id="7"/>
          <p:cNvGrpSpPr/>
          <p:nvPr/>
        </p:nvGrpSpPr>
        <p:grpSpPr>
          <a:xfrm rot="0">
            <a:off x="2088173" y="1028700"/>
            <a:ext cx="1615496" cy="1879850"/>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8"/>
              <a:stretch>
                <a:fillRect l="-37821" t="0" r="-37821" b="0"/>
              </a:stretch>
            </a:blipFill>
          </p:spPr>
        </p:sp>
      </p:grpSp>
      <p:sp>
        <p:nvSpPr>
          <p:cNvPr name="Freeform 9" id="9"/>
          <p:cNvSpPr/>
          <p:nvPr/>
        </p:nvSpPr>
        <p:spPr>
          <a:xfrm flipH="false" flipV="false" rot="0">
            <a:off x="-1620286" y="7848500"/>
            <a:ext cx="3708460" cy="4294006"/>
          </a:xfrm>
          <a:custGeom>
            <a:avLst/>
            <a:gdLst/>
            <a:ahLst/>
            <a:cxnLst/>
            <a:rect r="r" b="b" t="t" l="l"/>
            <a:pathLst>
              <a:path h="4294006" w="3708460">
                <a:moveTo>
                  <a:pt x="0" y="0"/>
                </a:moveTo>
                <a:lnTo>
                  <a:pt x="3708459" y="0"/>
                </a:lnTo>
                <a:lnTo>
                  <a:pt x="3708459" y="4294006"/>
                </a:lnTo>
                <a:lnTo>
                  <a:pt x="0" y="429400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0" id="10"/>
          <p:cNvSpPr txBox="true"/>
          <p:nvPr/>
        </p:nvSpPr>
        <p:spPr>
          <a:xfrm rot="0">
            <a:off x="9144000" y="3164665"/>
            <a:ext cx="7818721" cy="85827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Objectives of the Project</a:t>
            </a:r>
          </a:p>
        </p:txBody>
      </p:sp>
      <p:sp>
        <p:nvSpPr>
          <p:cNvPr name="TextBox 11" id="11"/>
          <p:cNvSpPr txBox="true"/>
          <p:nvPr/>
        </p:nvSpPr>
        <p:spPr>
          <a:xfrm rot="0">
            <a:off x="8866758" y="4247718"/>
            <a:ext cx="8662884" cy="5333781"/>
          </a:xfrm>
          <a:prstGeom prst="rect">
            <a:avLst/>
          </a:prstGeom>
        </p:spPr>
        <p:txBody>
          <a:bodyPr anchor="t" rtlCol="false" tIns="0" lIns="0" bIns="0" rIns="0">
            <a:spAutoFit/>
          </a:bodyPr>
          <a:lstStyle/>
          <a:p>
            <a:pPr algn="l" marL="609547" indent="-304774" lvl="1">
              <a:lnSpc>
                <a:spcPts val="3839"/>
              </a:lnSpc>
              <a:buFont typeface="Arial"/>
              <a:buChar char="•"/>
            </a:pPr>
            <a:r>
              <a:rPr lang="en-US" sz="2823">
                <a:solidFill>
                  <a:srgbClr val="000000"/>
                </a:solidFill>
                <a:latin typeface="DM Sans"/>
                <a:ea typeface="DM Sans"/>
                <a:cs typeface="DM Sans"/>
                <a:sym typeface="DM Sans"/>
              </a:rPr>
              <a:t>To identify and analyze the financial literacy gaps and unique needs of different genders through data analysis.</a:t>
            </a:r>
          </a:p>
          <a:p>
            <a:pPr algn="l" marL="609547" indent="-304774" lvl="1">
              <a:lnSpc>
                <a:spcPts val="3839"/>
              </a:lnSpc>
              <a:buFont typeface="Arial"/>
              <a:buChar char="•"/>
            </a:pPr>
            <a:r>
              <a:rPr lang="en-US" sz="2823">
                <a:solidFill>
                  <a:srgbClr val="000000"/>
                </a:solidFill>
                <a:latin typeface="DM Sans"/>
                <a:ea typeface="DM Sans"/>
                <a:cs typeface="DM Sans"/>
                <a:sym typeface="DM Sans"/>
              </a:rPr>
              <a:t>To design and implement a personalized recommender system tailored for financial education, considering the unique learning needs and preferences of different genders.</a:t>
            </a:r>
          </a:p>
          <a:p>
            <a:pPr algn="l" marL="609547" indent="-304774" lvl="1">
              <a:lnSpc>
                <a:spcPts val="3839"/>
              </a:lnSpc>
              <a:buFont typeface="Arial"/>
              <a:buChar char="•"/>
            </a:pPr>
            <a:r>
              <a:rPr lang="en-US" sz="2823">
                <a:solidFill>
                  <a:srgbClr val="000000"/>
                </a:solidFill>
                <a:latin typeface="DM Sans"/>
                <a:ea typeface="DM Sans"/>
                <a:cs typeface="DM Sans"/>
                <a:sym typeface="DM Sans"/>
              </a:rPr>
              <a:t>Promote financial empowerment by helping users make informed and confident financial decisions.</a:t>
            </a:r>
          </a:p>
          <a:p>
            <a:pPr algn="l">
              <a:lnSpc>
                <a:spcPts val="383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9144000" y="-2529332"/>
            <a:ext cx="5191536" cy="6011253"/>
          </a:xfrm>
          <a:custGeom>
            <a:avLst/>
            <a:gdLst/>
            <a:ahLst/>
            <a:cxnLst/>
            <a:rect r="r" b="b" t="t" l="l"/>
            <a:pathLst>
              <a:path h="6011253" w="5191536">
                <a:moveTo>
                  <a:pt x="0" y="0"/>
                </a:moveTo>
                <a:lnTo>
                  <a:pt x="5191536" y="0"/>
                </a:lnTo>
                <a:lnTo>
                  <a:pt x="5191536" y="6011252"/>
                </a:lnTo>
                <a:lnTo>
                  <a:pt x="0" y="60112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617425" y="6179588"/>
            <a:ext cx="3676970" cy="4278657"/>
            <a:chOff x="0" y="0"/>
            <a:chExt cx="698500" cy="812800"/>
          </a:xfrm>
        </p:grpSpPr>
        <p:sp>
          <p:nvSpPr>
            <p:cNvPr name="Freeform 5" id="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6" id="6"/>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0">
            <a:off x="12455910" y="2150653"/>
            <a:ext cx="6356594" cy="8547986"/>
          </a:xfrm>
          <a:custGeom>
            <a:avLst/>
            <a:gdLst/>
            <a:ahLst/>
            <a:cxnLst/>
            <a:rect r="r" b="b" t="t" l="l"/>
            <a:pathLst>
              <a:path h="8547986" w="6356594">
                <a:moveTo>
                  <a:pt x="0" y="0"/>
                </a:moveTo>
                <a:lnTo>
                  <a:pt x="6356593" y="0"/>
                </a:lnTo>
                <a:lnTo>
                  <a:pt x="6356593" y="8547987"/>
                </a:lnTo>
                <a:lnTo>
                  <a:pt x="0" y="854798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754936" y="1536713"/>
            <a:ext cx="7818721" cy="85827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Dataset Overview</a:t>
            </a:r>
          </a:p>
        </p:txBody>
      </p:sp>
      <p:grpSp>
        <p:nvGrpSpPr>
          <p:cNvPr name="Group 9" id="9"/>
          <p:cNvGrpSpPr/>
          <p:nvPr/>
        </p:nvGrpSpPr>
        <p:grpSpPr>
          <a:xfrm rot="0">
            <a:off x="14663662" y="-3093050"/>
            <a:ext cx="5650365" cy="6574970"/>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7"/>
              <a:stretch>
                <a:fillRect l="-37327" t="0" r="-37327" b="0"/>
              </a:stretch>
            </a:blipFill>
          </p:spPr>
        </p:sp>
      </p:grpSp>
      <p:grpSp>
        <p:nvGrpSpPr>
          <p:cNvPr name="Group 11" id="11"/>
          <p:cNvGrpSpPr/>
          <p:nvPr/>
        </p:nvGrpSpPr>
        <p:grpSpPr>
          <a:xfrm rot="0">
            <a:off x="10857913" y="6459429"/>
            <a:ext cx="3195994" cy="3718974"/>
            <a:chOff x="0" y="0"/>
            <a:chExt cx="698500" cy="812800"/>
          </a:xfrm>
        </p:grpSpPr>
        <p:sp>
          <p:nvSpPr>
            <p:cNvPr name="Freeform 12" id="12"/>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8"/>
              <a:stretch>
                <a:fillRect l="-37327" t="0" r="-37327" b="0"/>
              </a:stretch>
            </a:blipFill>
          </p:spPr>
        </p:sp>
      </p:grpSp>
      <p:sp>
        <p:nvSpPr>
          <p:cNvPr name="Freeform 13" id="13"/>
          <p:cNvSpPr/>
          <p:nvPr/>
        </p:nvSpPr>
        <p:spPr>
          <a:xfrm flipH="true" flipV="false" rot="0">
            <a:off x="-739652" y="-549262"/>
            <a:ext cx="2820508" cy="4114800"/>
          </a:xfrm>
          <a:custGeom>
            <a:avLst/>
            <a:gdLst/>
            <a:ahLst/>
            <a:cxnLst/>
            <a:rect r="r" b="b" t="t" l="l"/>
            <a:pathLst>
              <a:path h="4114800" w="2820508">
                <a:moveTo>
                  <a:pt x="2820508" y="0"/>
                </a:moveTo>
                <a:lnTo>
                  <a:pt x="0" y="0"/>
                </a:lnTo>
                <a:lnTo>
                  <a:pt x="0" y="4114800"/>
                </a:lnTo>
                <a:lnTo>
                  <a:pt x="2820508" y="4114800"/>
                </a:lnTo>
                <a:lnTo>
                  <a:pt x="2820508"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1754936" y="2667325"/>
            <a:ext cx="8170507" cy="1701327"/>
          </a:xfrm>
          <a:prstGeom prst="rect">
            <a:avLst/>
          </a:prstGeom>
        </p:spPr>
        <p:txBody>
          <a:bodyPr anchor="t" rtlCol="false" tIns="0" lIns="0" bIns="0" rIns="0">
            <a:spAutoFit/>
          </a:bodyPr>
          <a:lstStyle/>
          <a:p>
            <a:pPr algn="l">
              <a:lnSpc>
                <a:spcPts val="3431"/>
              </a:lnSpc>
            </a:pPr>
            <a:r>
              <a:rPr lang="en-US" sz="2523" b="true">
                <a:solidFill>
                  <a:srgbClr val="000000"/>
                </a:solidFill>
                <a:latin typeface="DM Sans Bold"/>
                <a:ea typeface="DM Sans Bold"/>
                <a:cs typeface="DM Sans Bold"/>
                <a:sym typeface="DM Sans Bold"/>
              </a:rPr>
              <a:t>Source:  </a:t>
            </a:r>
            <a:r>
              <a:rPr lang="en-US" sz="2523">
                <a:solidFill>
                  <a:srgbClr val="000000"/>
                </a:solidFill>
                <a:latin typeface="DM Sans"/>
                <a:ea typeface="DM Sans"/>
                <a:cs typeface="DM Sans"/>
                <a:sym typeface="DM Sans"/>
              </a:rPr>
              <a:t>Financial Literacy Surv</a:t>
            </a:r>
            <a:r>
              <a:rPr lang="en-US" sz="2523">
                <a:solidFill>
                  <a:srgbClr val="000000"/>
                </a:solidFill>
                <a:latin typeface="DM Sans"/>
                <a:ea typeface="DM Sans"/>
                <a:cs typeface="DM Sans"/>
                <a:sym typeface="DM Sans"/>
              </a:rPr>
              <a:t>ey Dataset (based on OECD methodology)</a:t>
            </a:r>
          </a:p>
          <a:p>
            <a:pPr algn="l">
              <a:lnSpc>
                <a:spcPts val="3431"/>
              </a:lnSpc>
            </a:pPr>
            <a:r>
              <a:rPr lang="en-US" sz="2523" b="true">
                <a:solidFill>
                  <a:srgbClr val="000000"/>
                </a:solidFill>
                <a:latin typeface="DM Sans Bold"/>
                <a:ea typeface="DM Sans Bold"/>
                <a:cs typeface="DM Sans Bold"/>
                <a:sym typeface="DM Sans Bold"/>
              </a:rPr>
              <a:t>Sample Size: </a:t>
            </a:r>
            <a:r>
              <a:rPr lang="en-US" sz="2523">
                <a:solidFill>
                  <a:srgbClr val="000000"/>
                </a:solidFill>
                <a:latin typeface="DM Sans"/>
                <a:ea typeface="DM Sans"/>
                <a:cs typeface="DM Sans"/>
                <a:sym typeface="DM Sans"/>
              </a:rPr>
              <a:t>Over 125,000 respondents across multiple regions</a:t>
            </a:r>
          </a:p>
        </p:txBody>
      </p:sp>
      <p:sp>
        <p:nvSpPr>
          <p:cNvPr name="TextBox 15" id="15"/>
          <p:cNvSpPr txBox="true"/>
          <p:nvPr/>
        </p:nvSpPr>
        <p:spPr>
          <a:xfrm rot="0">
            <a:off x="1754936" y="4593698"/>
            <a:ext cx="8623996" cy="844077"/>
          </a:xfrm>
          <a:prstGeom prst="rect">
            <a:avLst/>
          </a:prstGeom>
        </p:spPr>
        <p:txBody>
          <a:bodyPr anchor="t" rtlCol="false" tIns="0" lIns="0" bIns="0" rIns="0">
            <a:spAutoFit/>
          </a:bodyPr>
          <a:lstStyle/>
          <a:p>
            <a:pPr algn="l">
              <a:lnSpc>
                <a:spcPts val="3431"/>
              </a:lnSpc>
            </a:pPr>
            <a:r>
              <a:rPr lang="en-US" sz="2523" i="true" b="true">
                <a:solidFill>
                  <a:srgbClr val="000000"/>
                </a:solidFill>
                <a:latin typeface="DM Sans Bold Italics"/>
                <a:ea typeface="DM Sans Bold Italics"/>
                <a:cs typeface="DM Sans Bold Italics"/>
                <a:sym typeface="DM Sans Bold Italics"/>
              </a:rPr>
              <a:t>Target G</a:t>
            </a:r>
            <a:r>
              <a:rPr lang="en-US" sz="2523" i="true" b="true">
                <a:solidFill>
                  <a:srgbClr val="000000"/>
                </a:solidFill>
                <a:latin typeface="DM Sans Bold Italics"/>
                <a:ea typeface="DM Sans Bold Italics"/>
                <a:cs typeface="DM Sans Bold Italics"/>
                <a:sym typeface="DM Sans Bold Italics"/>
              </a:rPr>
              <a:t>roup: </a:t>
            </a:r>
            <a:r>
              <a:rPr lang="en-US" sz="2523" i="true">
                <a:solidFill>
                  <a:srgbClr val="000000"/>
                </a:solidFill>
                <a:latin typeface="DM Sans Italics"/>
                <a:ea typeface="DM Sans Italics"/>
                <a:cs typeface="DM Sans Italics"/>
                <a:sym typeface="DM Sans Italics"/>
              </a:rPr>
              <a:t>Adults from various countries with a focus on gender-disaggregated data</a:t>
            </a:r>
          </a:p>
        </p:txBody>
      </p:sp>
      <p:sp>
        <p:nvSpPr>
          <p:cNvPr name="TextBox 16" id="16"/>
          <p:cNvSpPr txBox="true"/>
          <p:nvPr/>
        </p:nvSpPr>
        <p:spPr>
          <a:xfrm rot="0">
            <a:off x="1874590" y="5662820"/>
            <a:ext cx="3632031" cy="415452"/>
          </a:xfrm>
          <a:prstGeom prst="rect">
            <a:avLst/>
          </a:prstGeom>
        </p:spPr>
        <p:txBody>
          <a:bodyPr anchor="t" rtlCol="false" tIns="0" lIns="0" bIns="0" rIns="0">
            <a:spAutoFit/>
          </a:bodyPr>
          <a:lstStyle/>
          <a:p>
            <a:pPr algn="l">
              <a:lnSpc>
                <a:spcPts val="3431"/>
              </a:lnSpc>
            </a:pPr>
            <a:r>
              <a:rPr lang="en-US" sz="2523" i="true" b="true">
                <a:solidFill>
                  <a:srgbClr val="000000"/>
                </a:solidFill>
                <a:latin typeface="DM Sans Bold Italics"/>
                <a:ea typeface="DM Sans Bold Italics"/>
                <a:cs typeface="DM Sans Bold Italics"/>
                <a:sym typeface="DM Sans Bold Italics"/>
              </a:rPr>
              <a:t>Key Var</a:t>
            </a:r>
            <a:r>
              <a:rPr lang="en-US" sz="2523" i="true" b="true">
                <a:solidFill>
                  <a:srgbClr val="000000"/>
                </a:solidFill>
                <a:latin typeface="DM Sans Bold Italics"/>
                <a:ea typeface="DM Sans Bold Italics"/>
                <a:cs typeface="DM Sans Bold Italics"/>
                <a:sym typeface="DM Sans Bold Italics"/>
              </a:rPr>
              <a:t>iables Include:</a:t>
            </a:r>
          </a:p>
        </p:txBody>
      </p:sp>
      <p:sp>
        <p:nvSpPr>
          <p:cNvPr name="TextBox 17" id="17"/>
          <p:cNvSpPr txBox="true"/>
          <p:nvPr/>
        </p:nvSpPr>
        <p:spPr>
          <a:xfrm rot="0">
            <a:off x="1754936" y="6072526"/>
            <a:ext cx="6754090" cy="2037331"/>
          </a:xfrm>
          <a:prstGeom prst="rect">
            <a:avLst/>
          </a:prstGeom>
        </p:spPr>
        <p:txBody>
          <a:bodyPr anchor="t" rtlCol="false" tIns="0" lIns="0" bIns="0" rIns="0">
            <a:spAutoFit/>
          </a:bodyPr>
          <a:lstStyle/>
          <a:p>
            <a:pPr algn="l" marL="516840" indent="-258420" lvl="1">
              <a:lnSpc>
                <a:spcPts val="3255"/>
              </a:lnSpc>
              <a:buFont typeface="Arial"/>
              <a:buChar char="•"/>
            </a:pPr>
            <a:r>
              <a:rPr lang="en-US" sz="2393">
                <a:solidFill>
                  <a:srgbClr val="000000"/>
                </a:solidFill>
                <a:latin typeface="DM Sans"/>
                <a:ea typeface="DM Sans"/>
                <a:cs typeface="DM Sans"/>
                <a:sym typeface="DM Sans"/>
              </a:rPr>
              <a:t>Gender</a:t>
            </a:r>
          </a:p>
          <a:p>
            <a:pPr algn="l" marL="516840" indent="-258420" lvl="1">
              <a:lnSpc>
                <a:spcPts val="3255"/>
              </a:lnSpc>
              <a:buFont typeface="Arial"/>
              <a:buChar char="•"/>
            </a:pPr>
            <a:r>
              <a:rPr lang="en-US" sz="2393">
                <a:solidFill>
                  <a:srgbClr val="000000"/>
                </a:solidFill>
                <a:latin typeface="DM Sans"/>
                <a:ea typeface="DM Sans"/>
                <a:cs typeface="DM Sans"/>
                <a:sym typeface="DM Sans"/>
              </a:rPr>
              <a:t>Ag</a:t>
            </a:r>
            <a:r>
              <a:rPr lang="en-US" sz="2393">
                <a:solidFill>
                  <a:srgbClr val="000000"/>
                </a:solidFill>
                <a:latin typeface="DM Sans"/>
                <a:ea typeface="DM Sans"/>
                <a:cs typeface="DM Sans"/>
                <a:sym typeface="DM Sans"/>
              </a:rPr>
              <a:t>e, Education Level</a:t>
            </a:r>
          </a:p>
          <a:p>
            <a:pPr algn="l" marL="516840" indent="-258420" lvl="1">
              <a:lnSpc>
                <a:spcPts val="3255"/>
              </a:lnSpc>
              <a:buFont typeface="Arial"/>
              <a:buChar char="•"/>
            </a:pPr>
            <a:r>
              <a:rPr lang="en-US" sz="2393">
                <a:solidFill>
                  <a:srgbClr val="000000"/>
                </a:solidFill>
                <a:latin typeface="DM Sans"/>
                <a:ea typeface="DM Sans"/>
                <a:cs typeface="DM Sans"/>
                <a:sym typeface="DM Sans"/>
              </a:rPr>
              <a:t>Access to Internet</a:t>
            </a:r>
          </a:p>
          <a:p>
            <a:pPr algn="l" marL="516840" indent="-258420" lvl="1">
              <a:lnSpc>
                <a:spcPts val="3255"/>
              </a:lnSpc>
              <a:buFont typeface="Arial"/>
              <a:buChar char="•"/>
            </a:pPr>
            <a:r>
              <a:rPr lang="en-US" sz="2393">
                <a:solidFill>
                  <a:srgbClr val="000000"/>
                </a:solidFill>
                <a:latin typeface="DM Sans"/>
                <a:ea typeface="DM Sans"/>
                <a:cs typeface="DM Sans"/>
                <a:sym typeface="DM Sans"/>
              </a:rPr>
              <a:t>Financial Knowl</a:t>
            </a:r>
            <a:r>
              <a:rPr lang="en-US" sz="2393">
                <a:solidFill>
                  <a:srgbClr val="000000"/>
                </a:solidFill>
                <a:latin typeface="DM Sans"/>
                <a:ea typeface="DM Sans"/>
                <a:cs typeface="DM Sans"/>
                <a:sym typeface="DM Sans"/>
              </a:rPr>
              <a:t>edge, Behavior, and Attitudes</a:t>
            </a:r>
          </a:p>
          <a:p>
            <a:pPr algn="l" marL="516840" indent="-258420" lvl="1">
              <a:lnSpc>
                <a:spcPts val="3255"/>
              </a:lnSpc>
              <a:buFont typeface="Arial"/>
              <a:buChar char="•"/>
            </a:pPr>
            <a:r>
              <a:rPr lang="en-US" sz="2393">
                <a:solidFill>
                  <a:srgbClr val="000000"/>
                </a:solidFill>
                <a:latin typeface="DM Sans"/>
                <a:ea typeface="DM Sans"/>
                <a:cs typeface="DM Sans"/>
                <a:sym typeface="DM Sans"/>
              </a:rPr>
              <a:t>Digital Financial Literacy Scores</a:t>
            </a:r>
          </a:p>
        </p:txBody>
      </p:sp>
      <p:sp>
        <p:nvSpPr>
          <p:cNvPr name="TextBox 18" id="18"/>
          <p:cNvSpPr txBox="true"/>
          <p:nvPr/>
        </p:nvSpPr>
        <p:spPr>
          <a:xfrm rot="0">
            <a:off x="1754936" y="8243207"/>
            <a:ext cx="3632031" cy="388909"/>
          </a:xfrm>
          <a:prstGeom prst="rect">
            <a:avLst/>
          </a:prstGeom>
        </p:spPr>
        <p:txBody>
          <a:bodyPr anchor="t" rtlCol="false" tIns="0" lIns="0" bIns="0" rIns="0">
            <a:spAutoFit/>
          </a:bodyPr>
          <a:lstStyle/>
          <a:p>
            <a:pPr algn="l">
              <a:lnSpc>
                <a:spcPts val="3295"/>
              </a:lnSpc>
            </a:pPr>
            <a:r>
              <a:rPr lang="en-US" sz="2423" i="true" b="true">
                <a:solidFill>
                  <a:srgbClr val="000000"/>
                </a:solidFill>
                <a:latin typeface="DM Sans Bold Italics"/>
                <a:ea typeface="DM Sans Bold Italics"/>
                <a:cs typeface="DM Sans Bold Italics"/>
                <a:sym typeface="DM Sans Bold Italics"/>
              </a:rPr>
              <a:t>Pu</a:t>
            </a:r>
            <a:r>
              <a:rPr lang="en-US" sz="2423" i="true" b="true">
                <a:solidFill>
                  <a:srgbClr val="000000"/>
                </a:solidFill>
                <a:latin typeface="DM Sans Bold Italics"/>
                <a:ea typeface="DM Sans Bold Italics"/>
                <a:cs typeface="DM Sans Bold Italics"/>
                <a:sym typeface="DM Sans Bold Italics"/>
              </a:rPr>
              <a:t>rpose of Dataset:</a:t>
            </a:r>
          </a:p>
        </p:txBody>
      </p:sp>
      <p:sp>
        <p:nvSpPr>
          <p:cNvPr name="TextBox 19" id="19"/>
          <p:cNvSpPr txBox="true"/>
          <p:nvPr/>
        </p:nvSpPr>
        <p:spPr>
          <a:xfrm rot="0">
            <a:off x="1754936" y="8676311"/>
            <a:ext cx="8170507" cy="1272702"/>
          </a:xfrm>
          <a:prstGeom prst="rect">
            <a:avLst/>
          </a:prstGeom>
        </p:spPr>
        <p:txBody>
          <a:bodyPr anchor="t" rtlCol="false" tIns="0" lIns="0" bIns="0" rIns="0">
            <a:spAutoFit/>
          </a:bodyPr>
          <a:lstStyle/>
          <a:p>
            <a:pPr algn="l">
              <a:lnSpc>
                <a:spcPts val="3431"/>
              </a:lnSpc>
            </a:pPr>
            <a:r>
              <a:rPr lang="en-US" sz="2523">
                <a:solidFill>
                  <a:srgbClr val="000000"/>
                </a:solidFill>
                <a:latin typeface="DM Sans"/>
                <a:ea typeface="DM Sans"/>
                <a:cs typeface="DM Sans"/>
                <a:sym typeface="DM Sans"/>
              </a:rPr>
              <a:t>To analyze financial literacy levels and identify personal attributes that influence financial knowledge and b</a:t>
            </a:r>
            <a:r>
              <a:rPr lang="en-US" sz="2523">
                <a:solidFill>
                  <a:srgbClr val="000000"/>
                </a:solidFill>
                <a:latin typeface="DM Sans"/>
                <a:ea typeface="DM Sans"/>
                <a:cs typeface="DM Sans"/>
                <a:sym typeface="DM Sans"/>
              </a:rPr>
              <a:t>ehavior, enabling personalized recommendations.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59" r="0" b="-9259"/>
            </a:stretch>
          </a:blipFill>
        </p:spPr>
      </p:sp>
      <p:sp>
        <p:nvSpPr>
          <p:cNvPr name="Freeform 3" id="3"/>
          <p:cNvSpPr/>
          <p:nvPr/>
        </p:nvSpPr>
        <p:spPr>
          <a:xfrm flipH="false" flipV="false" rot="0">
            <a:off x="16119388" y="-535284"/>
            <a:ext cx="2820508" cy="4114800"/>
          </a:xfrm>
          <a:custGeom>
            <a:avLst/>
            <a:gdLst/>
            <a:ahLst/>
            <a:cxnLst/>
            <a:rect r="r" b="b" t="t" l="l"/>
            <a:pathLst>
              <a:path h="4114800" w="2820508">
                <a:moveTo>
                  <a:pt x="0" y="0"/>
                </a:moveTo>
                <a:lnTo>
                  <a:pt x="2820508" y="0"/>
                </a:lnTo>
                <a:lnTo>
                  <a:pt x="2820508"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820114">
            <a:off x="-1644017" y="-535284"/>
            <a:ext cx="3942727" cy="4114800"/>
          </a:xfrm>
          <a:custGeom>
            <a:avLst/>
            <a:gdLst/>
            <a:ahLst/>
            <a:cxnLst/>
            <a:rect r="r" b="b" t="t" l="l"/>
            <a:pathLst>
              <a:path h="4114800" w="3942727">
                <a:moveTo>
                  <a:pt x="0" y="0"/>
                </a:moveTo>
                <a:lnTo>
                  <a:pt x="3942727" y="0"/>
                </a:lnTo>
                <a:lnTo>
                  <a:pt x="394272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028700" y="8583096"/>
            <a:ext cx="2820508" cy="4114800"/>
          </a:xfrm>
          <a:custGeom>
            <a:avLst/>
            <a:gdLst/>
            <a:ahLst/>
            <a:cxnLst/>
            <a:rect r="r" b="b" t="t" l="l"/>
            <a:pathLst>
              <a:path h="4114800" w="2820508">
                <a:moveTo>
                  <a:pt x="0" y="0"/>
                </a:moveTo>
                <a:lnTo>
                  <a:pt x="2820508" y="0"/>
                </a:lnTo>
                <a:lnTo>
                  <a:pt x="2820508"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057470" y="3751965"/>
            <a:ext cx="4172340" cy="4831131"/>
          </a:xfrm>
          <a:custGeom>
            <a:avLst/>
            <a:gdLst/>
            <a:ahLst/>
            <a:cxnLst/>
            <a:rect r="r" b="b" t="t" l="l"/>
            <a:pathLst>
              <a:path h="4831131" w="4172340">
                <a:moveTo>
                  <a:pt x="0" y="0"/>
                </a:moveTo>
                <a:lnTo>
                  <a:pt x="4172340" y="0"/>
                </a:lnTo>
                <a:lnTo>
                  <a:pt x="4172340" y="4831131"/>
                </a:lnTo>
                <a:lnTo>
                  <a:pt x="0" y="483113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7" id="7"/>
          <p:cNvGrpSpPr/>
          <p:nvPr/>
        </p:nvGrpSpPr>
        <p:grpSpPr>
          <a:xfrm rot="0">
            <a:off x="-109769" y="4842766"/>
            <a:ext cx="2276938" cy="2649528"/>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9"/>
              <a:stretch>
                <a:fillRect l="-37327" t="0" r="-37327" b="0"/>
              </a:stretch>
            </a:blipFill>
          </p:spPr>
        </p:sp>
      </p:grpSp>
      <p:grpSp>
        <p:nvGrpSpPr>
          <p:cNvPr name="Group 9" id="9"/>
          <p:cNvGrpSpPr/>
          <p:nvPr/>
        </p:nvGrpSpPr>
        <p:grpSpPr>
          <a:xfrm rot="0">
            <a:off x="1853132" y="1684593"/>
            <a:ext cx="2523477" cy="2936409"/>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11" id="11"/>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2018177" y="1876646"/>
            <a:ext cx="2193386" cy="2552304"/>
            <a:chOff x="0" y="0"/>
            <a:chExt cx="698500" cy="812800"/>
          </a:xfrm>
        </p:grpSpPr>
        <p:sp>
          <p:nvSpPr>
            <p:cNvPr name="Freeform 13" id="13"/>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10"/>
              <a:stretch>
                <a:fillRect l="-53434" t="0" r="-53434" b="0"/>
              </a:stretch>
            </a:blipFill>
          </p:spPr>
        </p:sp>
      </p:grpSp>
      <p:sp>
        <p:nvSpPr>
          <p:cNvPr name="Freeform 14" id="14"/>
          <p:cNvSpPr/>
          <p:nvPr/>
        </p:nvSpPr>
        <p:spPr>
          <a:xfrm flipH="false" flipV="false" rot="5400000">
            <a:off x="2927312" y="4781521"/>
            <a:ext cx="3441306" cy="2465227"/>
          </a:xfrm>
          <a:custGeom>
            <a:avLst/>
            <a:gdLst/>
            <a:ahLst/>
            <a:cxnLst/>
            <a:rect r="r" b="b" t="t" l="l"/>
            <a:pathLst>
              <a:path h="2465227" w="3441306">
                <a:moveTo>
                  <a:pt x="0" y="0"/>
                </a:moveTo>
                <a:lnTo>
                  <a:pt x="3441306" y="0"/>
                </a:lnTo>
                <a:lnTo>
                  <a:pt x="3441306" y="2465227"/>
                </a:lnTo>
                <a:lnTo>
                  <a:pt x="0" y="2465227"/>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5" id="15"/>
          <p:cNvSpPr txBox="true"/>
          <p:nvPr/>
        </p:nvSpPr>
        <p:spPr>
          <a:xfrm rot="0">
            <a:off x="7442440" y="2031206"/>
            <a:ext cx="6688068" cy="85827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Data Preprocessing</a:t>
            </a:r>
          </a:p>
        </p:txBody>
      </p:sp>
      <p:sp>
        <p:nvSpPr>
          <p:cNvPr name="TextBox 16" id="16"/>
          <p:cNvSpPr txBox="true"/>
          <p:nvPr/>
        </p:nvSpPr>
        <p:spPr>
          <a:xfrm rot="0">
            <a:off x="6892753" y="3244059"/>
            <a:ext cx="10032808" cy="6998243"/>
          </a:xfrm>
          <a:prstGeom prst="rect">
            <a:avLst/>
          </a:prstGeom>
        </p:spPr>
        <p:txBody>
          <a:bodyPr anchor="t" rtlCol="false" tIns="0" lIns="0" bIns="0" rIns="0">
            <a:spAutoFit/>
          </a:bodyPr>
          <a:lstStyle/>
          <a:p>
            <a:pPr algn="l">
              <a:lnSpc>
                <a:spcPts val="3567"/>
              </a:lnSpc>
            </a:pPr>
            <a:r>
              <a:rPr lang="en-US" sz="2623" b="true">
                <a:solidFill>
                  <a:srgbClr val="000000"/>
                </a:solidFill>
                <a:latin typeface="DM Sans Bold"/>
                <a:ea typeface="DM Sans Bold"/>
                <a:cs typeface="DM Sans Bold"/>
                <a:sym typeface="DM Sans Bold"/>
              </a:rPr>
              <a:t>Purpose:</a:t>
            </a:r>
            <a:r>
              <a:rPr lang="en-US" sz="2623">
                <a:solidFill>
                  <a:srgbClr val="000000"/>
                </a:solidFill>
                <a:latin typeface="DM Sans"/>
                <a:ea typeface="DM Sans"/>
                <a:cs typeface="DM Sans"/>
                <a:sym typeface="DM Sans"/>
              </a:rPr>
              <a:t> </a:t>
            </a:r>
            <a:r>
              <a:rPr lang="en-US" sz="2623">
                <a:solidFill>
                  <a:srgbClr val="000000"/>
                </a:solidFill>
                <a:latin typeface="DM Sans"/>
                <a:ea typeface="DM Sans"/>
                <a:cs typeface="DM Sans"/>
                <a:sym typeface="DM Sans"/>
              </a:rPr>
              <a:t>To clean and prepare raw data for effective modeling and recommendations.</a:t>
            </a:r>
          </a:p>
          <a:p>
            <a:pPr algn="l">
              <a:lnSpc>
                <a:spcPts val="3567"/>
              </a:lnSpc>
            </a:pPr>
          </a:p>
          <a:p>
            <a:pPr algn="l">
              <a:lnSpc>
                <a:spcPts val="3567"/>
              </a:lnSpc>
            </a:pPr>
            <a:r>
              <a:rPr lang="en-US" sz="2623">
                <a:solidFill>
                  <a:srgbClr val="000000"/>
                </a:solidFill>
                <a:latin typeface="DM Sans"/>
                <a:ea typeface="DM Sans"/>
                <a:cs typeface="DM Sans"/>
                <a:sym typeface="DM Sans"/>
              </a:rPr>
              <a:t>To ensure robust analysis for the financial literacy recommender system, I meticulously prepared the data. This involved addressing missing information, converting categorical data into numerical formats, identifying the most influential variables, and standardizing numerical features for accurate comparisons.</a:t>
            </a:r>
          </a:p>
          <a:p>
            <a:pPr algn="l">
              <a:lnSpc>
                <a:spcPts val="3567"/>
              </a:lnSpc>
            </a:pPr>
          </a:p>
          <a:p>
            <a:pPr algn="l">
              <a:lnSpc>
                <a:spcPts val="3567"/>
              </a:lnSpc>
            </a:pPr>
            <a:r>
              <a:rPr lang="en-US" sz="2623" b="true">
                <a:solidFill>
                  <a:srgbClr val="000000"/>
                </a:solidFill>
                <a:latin typeface="DM Sans Bold"/>
                <a:ea typeface="DM Sans Bold"/>
                <a:cs typeface="DM Sans Bold"/>
                <a:sym typeface="DM Sans Bold"/>
              </a:rPr>
              <a:t>Why It Matters:</a:t>
            </a:r>
          </a:p>
          <a:p>
            <a:pPr algn="l">
              <a:lnSpc>
                <a:spcPts val="3567"/>
              </a:lnSpc>
            </a:pPr>
            <a:r>
              <a:rPr lang="en-US" sz="2623">
                <a:solidFill>
                  <a:srgbClr val="000000"/>
                </a:solidFill>
                <a:latin typeface="DM Sans"/>
                <a:ea typeface="DM Sans"/>
                <a:cs typeface="DM Sans"/>
                <a:sym typeface="DM Sans"/>
              </a:rPr>
              <a:t>Clean, well-structured data improves the accuracy of the recommender system and ensures personalized recommendations are meaningful and reliable.</a:t>
            </a:r>
          </a:p>
          <a:p>
            <a:pPr algn="l">
              <a:lnSpc>
                <a:spcPts val="3159"/>
              </a:lnSpc>
            </a:pPr>
          </a:p>
          <a:p>
            <a:pPr algn="l">
              <a:lnSpc>
                <a:spcPts val="3159"/>
              </a:lnSpc>
            </a:pPr>
          </a:p>
          <a:p>
            <a:pPr algn="l">
              <a:lnSpc>
                <a:spcPts val="315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740474" y="1540541"/>
            <a:ext cx="8316354" cy="85827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Exploratory Data Analysis</a:t>
            </a:r>
          </a:p>
        </p:txBody>
      </p:sp>
      <p:sp>
        <p:nvSpPr>
          <p:cNvPr name="Freeform 4" id="4"/>
          <p:cNvSpPr/>
          <p:nvPr/>
        </p:nvSpPr>
        <p:spPr>
          <a:xfrm flipH="true" flipV="false" rot="0">
            <a:off x="-739652" y="-549262"/>
            <a:ext cx="2820508" cy="4114800"/>
          </a:xfrm>
          <a:custGeom>
            <a:avLst/>
            <a:gdLst/>
            <a:ahLst/>
            <a:cxnLst/>
            <a:rect r="r" b="b" t="t" l="l"/>
            <a:pathLst>
              <a:path h="4114800" w="2820508">
                <a:moveTo>
                  <a:pt x="2820508" y="0"/>
                </a:moveTo>
                <a:lnTo>
                  <a:pt x="0" y="0"/>
                </a:lnTo>
                <a:lnTo>
                  <a:pt x="0" y="4114800"/>
                </a:lnTo>
                <a:lnTo>
                  <a:pt x="2820508" y="4114800"/>
                </a:lnTo>
                <a:lnTo>
                  <a:pt x="2820508"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2187477" y="3250562"/>
            <a:ext cx="6631950" cy="8016643"/>
          </a:xfrm>
          <a:custGeom>
            <a:avLst/>
            <a:gdLst/>
            <a:ahLst/>
            <a:cxnLst/>
            <a:rect r="r" b="b" t="t" l="l"/>
            <a:pathLst>
              <a:path h="8016643" w="6631950">
                <a:moveTo>
                  <a:pt x="0" y="0"/>
                </a:moveTo>
                <a:lnTo>
                  <a:pt x="6631950" y="0"/>
                </a:lnTo>
                <a:lnTo>
                  <a:pt x="6631950" y="8016643"/>
                </a:lnTo>
                <a:lnTo>
                  <a:pt x="0" y="801664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1422975" y="-335726"/>
            <a:ext cx="3676970" cy="4278657"/>
            <a:chOff x="0" y="0"/>
            <a:chExt cx="698500" cy="812800"/>
          </a:xfrm>
        </p:grpSpPr>
        <p:sp>
          <p:nvSpPr>
            <p:cNvPr name="Freeform 7" id="7"/>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8" id="8"/>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1663463" y="-55885"/>
            <a:ext cx="3195994" cy="3718974"/>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7"/>
              <a:stretch>
                <a:fillRect l="-37272" t="0" r="-37272" b="0"/>
              </a:stretch>
            </a:blipFill>
          </p:spPr>
        </p:sp>
      </p:grpSp>
      <p:grpSp>
        <p:nvGrpSpPr>
          <p:cNvPr name="Group 11" id="11"/>
          <p:cNvGrpSpPr/>
          <p:nvPr/>
        </p:nvGrpSpPr>
        <p:grpSpPr>
          <a:xfrm rot="0">
            <a:off x="15503452" y="-1306187"/>
            <a:ext cx="4837121" cy="5628649"/>
            <a:chOff x="0" y="0"/>
            <a:chExt cx="698500" cy="812800"/>
          </a:xfrm>
        </p:grpSpPr>
        <p:sp>
          <p:nvSpPr>
            <p:cNvPr name="Freeform 12" id="12"/>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171450" cap="sq">
              <a:solidFill>
                <a:srgbClr val="7D1120"/>
              </a:solidFill>
              <a:prstDash val="solid"/>
              <a:miter/>
            </a:ln>
          </p:spPr>
        </p:sp>
        <p:sp>
          <p:nvSpPr>
            <p:cNvPr name="TextBox 13" id="13"/>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6083527" y="-627363"/>
            <a:ext cx="3676970" cy="4278657"/>
            <a:chOff x="0" y="0"/>
            <a:chExt cx="698500" cy="812800"/>
          </a:xfrm>
        </p:grpSpPr>
        <p:sp>
          <p:nvSpPr>
            <p:cNvPr name="Freeform 15" id="1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16" id="16"/>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102445" y="3904830"/>
            <a:ext cx="9592413" cy="4650013"/>
          </a:xfrm>
          <a:prstGeom prst="rect">
            <a:avLst/>
          </a:prstGeom>
        </p:spPr>
        <p:txBody>
          <a:bodyPr anchor="t" rtlCol="false" tIns="0" lIns="0" bIns="0" rIns="0">
            <a:spAutoFit/>
          </a:bodyPr>
          <a:lstStyle/>
          <a:p>
            <a:pPr algn="l" marL="587958" indent="-293979" lvl="1">
              <a:lnSpc>
                <a:spcPts val="3703"/>
              </a:lnSpc>
              <a:buFont typeface="Arial"/>
              <a:buChar char="•"/>
            </a:pPr>
            <a:r>
              <a:rPr lang="en-US" b="true" sz="2723">
                <a:solidFill>
                  <a:srgbClr val="000000"/>
                </a:solidFill>
                <a:latin typeface="DM Sans Bold"/>
                <a:ea typeface="DM Sans Bold"/>
                <a:cs typeface="DM Sans Bold"/>
                <a:sym typeface="DM Sans Bold"/>
              </a:rPr>
              <a:t>Gende</a:t>
            </a:r>
            <a:r>
              <a:rPr lang="en-US" b="true" sz="2723">
                <a:solidFill>
                  <a:srgbClr val="000000"/>
                </a:solidFill>
                <a:latin typeface="DM Sans Bold"/>
                <a:ea typeface="DM Sans Bold"/>
                <a:cs typeface="DM Sans Bold"/>
                <a:sym typeface="DM Sans Bold"/>
              </a:rPr>
              <a:t>r Gap</a:t>
            </a:r>
            <a:r>
              <a:rPr lang="en-US" sz="2723">
                <a:solidFill>
                  <a:srgbClr val="000000"/>
                </a:solidFill>
                <a:latin typeface="DM Sans"/>
                <a:ea typeface="DM Sans"/>
                <a:cs typeface="DM Sans"/>
                <a:sym typeface="DM Sans"/>
              </a:rPr>
              <a:t>: Women consistently demonstrated lower digital financial literacy scores than men, confirming a significant gender disparity.</a:t>
            </a:r>
          </a:p>
          <a:p>
            <a:pPr algn="l" marL="587958" indent="-293979" lvl="1">
              <a:lnSpc>
                <a:spcPts val="3703"/>
              </a:lnSpc>
              <a:buFont typeface="Arial"/>
              <a:buChar char="•"/>
            </a:pPr>
            <a:r>
              <a:rPr lang="en-US" b="true" sz="2723">
                <a:solidFill>
                  <a:srgbClr val="000000"/>
                </a:solidFill>
                <a:latin typeface="DM Sans Bold"/>
                <a:ea typeface="DM Sans Bold"/>
                <a:cs typeface="DM Sans Bold"/>
                <a:sym typeface="DM Sans Bold"/>
              </a:rPr>
              <a:t>Score Distribution</a:t>
            </a:r>
            <a:r>
              <a:rPr lang="en-US" sz="2723">
                <a:solidFill>
                  <a:srgbClr val="000000"/>
                </a:solidFill>
                <a:latin typeface="DM Sans"/>
                <a:ea typeface="DM Sans"/>
                <a:cs typeface="DM Sans"/>
                <a:sym typeface="DM Sans"/>
              </a:rPr>
              <a:t>: Most adults fall into the mid-range of financial literacy, indicating widespread opportunities for improvement.</a:t>
            </a:r>
          </a:p>
          <a:p>
            <a:pPr algn="l" marL="587958" indent="-293979" lvl="1">
              <a:lnSpc>
                <a:spcPts val="3703"/>
              </a:lnSpc>
              <a:buFont typeface="Arial"/>
              <a:buChar char="•"/>
            </a:pPr>
            <a:r>
              <a:rPr lang="en-US" b="true" sz="2723">
                <a:solidFill>
                  <a:srgbClr val="000000"/>
                </a:solidFill>
                <a:latin typeface="DM Sans Bold"/>
                <a:ea typeface="DM Sans Bold"/>
                <a:cs typeface="DM Sans Bold"/>
                <a:sym typeface="DM Sans Bold"/>
              </a:rPr>
              <a:t>Influencing Factors</a:t>
            </a:r>
            <a:r>
              <a:rPr lang="en-US" sz="2723">
                <a:solidFill>
                  <a:srgbClr val="000000"/>
                </a:solidFill>
                <a:latin typeface="DM Sans"/>
                <a:ea typeface="DM Sans"/>
                <a:cs typeface="DM Sans"/>
                <a:sym typeface="DM Sans"/>
              </a:rPr>
              <a:t>: Higher education, internet access, location(Urban vs Rural) and employment are strong predictors of better financial literacy.</a:t>
            </a:r>
          </a:p>
          <a:p>
            <a:pPr algn="l">
              <a:lnSpc>
                <a:spcPts val="3703"/>
              </a:lnSpc>
            </a:pPr>
          </a:p>
        </p:txBody>
      </p:sp>
      <p:sp>
        <p:nvSpPr>
          <p:cNvPr name="TextBox 18" id="18"/>
          <p:cNvSpPr txBox="true"/>
          <p:nvPr/>
        </p:nvSpPr>
        <p:spPr>
          <a:xfrm rot="0">
            <a:off x="1740474" y="2773406"/>
            <a:ext cx="7739928" cy="916213"/>
          </a:xfrm>
          <a:prstGeom prst="rect">
            <a:avLst/>
          </a:prstGeom>
        </p:spPr>
        <p:txBody>
          <a:bodyPr anchor="t" rtlCol="false" tIns="0" lIns="0" bIns="0" rIns="0">
            <a:spAutoFit/>
          </a:bodyPr>
          <a:lstStyle/>
          <a:p>
            <a:pPr algn="l">
              <a:lnSpc>
                <a:spcPts val="3703"/>
              </a:lnSpc>
            </a:pPr>
            <a:r>
              <a:rPr lang="en-US" sz="2723" i="true">
                <a:solidFill>
                  <a:srgbClr val="000000"/>
                </a:solidFill>
                <a:latin typeface="DM Sans Italics"/>
                <a:ea typeface="DM Sans Italics"/>
                <a:cs typeface="DM Sans Italics"/>
                <a:sym typeface="DM Sans Italics"/>
              </a:rPr>
              <a:t>Our analysis revealed key insights into financial literacy:</a:t>
            </a:r>
          </a:p>
        </p:txBody>
      </p:sp>
      <p:sp>
        <p:nvSpPr>
          <p:cNvPr name="TextBox 19" id="19"/>
          <p:cNvSpPr txBox="true"/>
          <p:nvPr/>
        </p:nvSpPr>
        <p:spPr>
          <a:xfrm rot="0">
            <a:off x="1527565" y="8526268"/>
            <a:ext cx="8742171" cy="1318295"/>
          </a:xfrm>
          <a:prstGeom prst="rect">
            <a:avLst/>
          </a:prstGeom>
        </p:spPr>
        <p:txBody>
          <a:bodyPr anchor="t" rtlCol="false" tIns="0" lIns="0" bIns="0" rIns="0">
            <a:spAutoFit/>
          </a:bodyPr>
          <a:lstStyle/>
          <a:p>
            <a:pPr algn="l">
              <a:lnSpc>
                <a:spcPts val="3567"/>
              </a:lnSpc>
            </a:pPr>
            <a:r>
              <a:rPr lang="en-US" sz="2623">
                <a:solidFill>
                  <a:srgbClr val="000000"/>
                </a:solidFill>
                <a:latin typeface="DM Sans"/>
                <a:ea typeface="DM Sans"/>
                <a:cs typeface="DM Sans"/>
                <a:sym typeface="DM Sans"/>
              </a:rPr>
              <a:t>These patt</a:t>
            </a:r>
            <a:r>
              <a:rPr lang="en-US" sz="2623">
                <a:solidFill>
                  <a:srgbClr val="000000"/>
                </a:solidFill>
                <a:latin typeface="DM Sans"/>
                <a:ea typeface="DM Sans"/>
                <a:cs typeface="DM Sans"/>
                <a:sym typeface="DM Sans"/>
              </a:rPr>
              <a:t>erns are crucial for tailoring personalized recommendations to enhance user engagement and effectiveness.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9259" r="0" b="-9259"/>
            </a:stretch>
          </a:blipFill>
        </p:spPr>
      </p:sp>
      <p:sp>
        <p:nvSpPr>
          <p:cNvPr name="Freeform 3" id="3"/>
          <p:cNvSpPr/>
          <p:nvPr/>
        </p:nvSpPr>
        <p:spPr>
          <a:xfrm flipH="false" flipV="false" rot="5400000">
            <a:off x="-3365764" y="-970783"/>
            <a:ext cx="8229600" cy="6434051"/>
          </a:xfrm>
          <a:custGeom>
            <a:avLst/>
            <a:gdLst/>
            <a:ahLst/>
            <a:cxnLst/>
            <a:rect r="r" b="b" t="t" l="l"/>
            <a:pathLst>
              <a:path h="6434051" w="8229600">
                <a:moveTo>
                  <a:pt x="0" y="0"/>
                </a:moveTo>
                <a:lnTo>
                  <a:pt x="8229600" y="0"/>
                </a:lnTo>
                <a:lnTo>
                  <a:pt x="8229600" y="6434051"/>
                </a:lnTo>
                <a:lnTo>
                  <a:pt x="0" y="64340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2971132" y="5165120"/>
            <a:ext cx="3999832" cy="4654350"/>
            <a:chOff x="0" y="0"/>
            <a:chExt cx="698500" cy="812800"/>
          </a:xfrm>
        </p:grpSpPr>
        <p:sp>
          <p:nvSpPr>
            <p:cNvPr name="Freeform 5" id="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6" id="6"/>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4241474" y="97973"/>
            <a:ext cx="3476622" cy="4045524"/>
            <a:chOff x="0" y="0"/>
            <a:chExt cx="698500" cy="812800"/>
          </a:xfrm>
        </p:grpSpPr>
        <p:sp>
          <p:nvSpPr>
            <p:cNvPr name="Freeform 8" id="8"/>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5"/>
              <a:stretch>
                <a:fillRect l="-37327" t="0" r="-37327" b="0"/>
              </a:stretch>
            </a:blipFill>
          </p:spPr>
        </p:sp>
      </p:grpSp>
      <p:sp>
        <p:nvSpPr>
          <p:cNvPr name="Freeform 9" id="9"/>
          <p:cNvSpPr/>
          <p:nvPr/>
        </p:nvSpPr>
        <p:spPr>
          <a:xfrm flipH="false" flipV="false" rot="5400000">
            <a:off x="877848" y="7058134"/>
            <a:ext cx="2403175" cy="1721547"/>
          </a:xfrm>
          <a:custGeom>
            <a:avLst/>
            <a:gdLst/>
            <a:ahLst/>
            <a:cxnLst/>
            <a:rect r="r" b="b" t="t" l="l"/>
            <a:pathLst>
              <a:path h="1721547" w="2403175">
                <a:moveTo>
                  <a:pt x="0" y="0"/>
                </a:moveTo>
                <a:lnTo>
                  <a:pt x="2403175" y="0"/>
                </a:lnTo>
                <a:lnTo>
                  <a:pt x="2403175" y="1721547"/>
                </a:lnTo>
                <a:lnTo>
                  <a:pt x="0" y="172154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6119388" y="-535284"/>
            <a:ext cx="2820508" cy="4114800"/>
          </a:xfrm>
          <a:custGeom>
            <a:avLst/>
            <a:gdLst/>
            <a:ahLst/>
            <a:cxnLst/>
            <a:rect r="r" b="b" t="t" l="l"/>
            <a:pathLst>
              <a:path h="4114800" w="2820508">
                <a:moveTo>
                  <a:pt x="0" y="0"/>
                </a:moveTo>
                <a:lnTo>
                  <a:pt x="2820508" y="0"/>
                </a:lnTo>
                <a:lnTo>
                  <a:pt x="2820508"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11" id="11"/>
          <p:cNvGrpSpPr/>
          <p:nvPr/>
        </p:nvGrpSpPr>
        <p:grpSpPr>
          <a:xfrm rot="0">
            <a:off x="-1037614" y="8889068"/>
            <a:ext cx="4373431" cy="5178107"/>
            <a:chOff x="0" y="0"/>
            <a:chExt cx="739201" cy="875208"/>
          </a:xfrm>
        </p:grpSpPr>
        <p:sp>
          <p:nvSpPr>
            <p:cNvPr name="Freeform 12" id="12"/>
            <p:cNvSpPr/>
            <p:nvPr/>
          </p:nvSpPr>
          <p:spPr>
            <a:xfrm flipH="false" flipV="false" rot="0">
              <a:off x="0" y="0"/>
              <a:ext cx="739201" cy="875208"/>
            </a:xfrm>
            <a:custGeom>
              <a:avLst/>
              <a:gdLst/>
              <a:ahLst/>
              <a:cxnLst/>
              <a:rect r="r" b="b" t="t" l="l"/>
              <a:pathLst>
                <a:path h="875208" w="739201">
                  <a:moveTo>
                    <a:pt x="369600" y="0"/>
                  </a:moveTo>
                  <a:lnTo>
                    <a:pt x="739201" y="203200"/>
                  </a:lnTo>
                  <a:lnTo>
                    <a:pt x="739201" y="672008"/>
                  </a:lnTo>
                  <a:lnTo>
                    <a:pt x="369600" y="875208"/>
                  </a:lnTo>
                  <a:lnTo>
                    <a:pt x="0" y="672008"/>
                  </a:lnTo>
                  <a:lnTo>
                    <a:pt x="0" y="203200"/>
                  </a:lnTo>
                  <a:lnTo>
                    <a:pt x="369600" y="0"/>
                  </a:lnTo>
                  <a:close/>
                </a:path>
              </a:pathLst>
            </a:custGeom>
            <a:solidFill>
              <a:srgbClr val="7D1120"/>
            </a:solidFill>
          </p:spPr>
        </p:sp>
        <p:sp>
          <p:nvSpPr>
            <p:cNvPr name="TextBox 13" id="13"/>
            <p:cNvSpPr txBox="true"/>
            <p:nvPr/>
          </p:nvSpPr>
          <p:spPr>
            <a:xfrm>
              <a:off x="0" y="101600"/>
              <a:ext cx="739201" cy="633908"/>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8170194" y="1984374"/>
            <a:ext cx="7818721" cy="171552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Recommender System Approach</a:t>
            </a:r>
          </a:p>
        </p:txBody>
      </p:sp>
      <p:sp>
        <p:nvSpPr>
          <p:cNvPr name="TextBox 15" id="15"/>
          <p:cNvSpPr txBox="true"/>
          <p:nvPr/>
        </p:nvSpPr>
        <p:spPr>
          <a:xfrm rot="0">
            <a:off x="6403343" y="4138405"/>
            <a:ext cx="10855957" cy="5750468"/>
          </a:xfrm>
          <a:prstGeom prst="rect">
            <a:avLst/>
          </a:prstGeom>
        </p:spPr>
        <p:txBody>
          <a:bodyPr anchor="t" rtlCol="false" tIns="0" lIns="0" bIns="0" rIns="0">
            <a:spAutoFit/>
          </a:bodyPr>
          <a:lstStyle/>
          <a:p>
            <a:pPr algn="l">
              <a:lnSpc>
                <a:spcPts val="3567"/>
              </a:lnSpc>
            </a:pPr>
            <a:r>
              <a:rPr lang="en-US" sz="2623">
                <a:solidFill>
                  <a:srgbClr val="000000"/>
                </a:solidFill>
                <a:latin typeface="DM Sans"/>
                <a:ea typeface="DM Sans"/>
                <a:cs typeface="DM Sans"/>
                <a:sym typeface="DM Sans"/>
              </a:rPr>
              <a:t>This project uses a content-based fil</a:t>
            </a:r>
            <a:r>
              <a:rPr lang="en-US" sz="2623">
                <a:solidFill>
                  <a:srgbClr val="000000"/>
                </a:solidFill>
                <a:latin typeface="DM Sans"/>
                <a:ea typeface="DM Sans"/>
                <a:cs typeface="DM Sans"/>
                <a:sym typeface="DM Sans"/>
              </a:rPr>
              <a:t>tering approach to build the personalized financial education recommender system. The system analyzes each user's personal attributes—such as gender, education level, financial behavior, attitudes, internet access, and their digital financial literacy score—to generate tailored content suggestions. </a:t>
            </a:r>
          </a:p>
          <a:p>
            <a:pPr algn="l">
              <a:lnSpc>
                <a:spcPts val="3567"/>
              </a:lnSpc>
            </a:pPr>
          </a:p>
          <a:p>
            <a:pPr algn="l">
              <a:lnSpc>
                <a:spcPts val="3567"/>
              </a:lnSpc>
            </a:pPr>
            <a:r>
              <a:rPr lang="en-US" sz="2623">
                <a:solidFill>
                  <a:srgbClr val="000000"/>
                </a:solidFill>
                <a:latin typeface="DM Sans"/>
                <a:ea typeface="DM Sans"/>
                <a:cs typeface="DM Sans"/>
                <a:sym typeface="DM Sans"/>
              </a:rPr>
              <a:t>By calculating cosine similarity between user profiles and content features, the system identifies the most relevant learning materials for each individual. This method ensures that users receive recommendations that closely align with their specific needs and characteristics, improving both engagement and learning effectiveness.</a:t>
            </a:r>
          </a:p>
          <a:p>
            <a:pPr algn="l">
              <a:lnSpc>
                <a:spcPts val="315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9144000" y="-2529332"/>
            <a:ext cx="5191536" cy="6011253"/>
          </a:xfrm>
          <a:custGeom>
            <a:avLst/>
            <a:gdLst/>
            <a:ahLst/>
            <a:cxnLst/>
            <a:rect r="r" b="b" t="t" l="l"/>
            <a:pathLst>
              <a:path h="6011253" w="5191536">
                <a:moveTo>
                  <a:pt x="0" y="0"/>
                </a:moveTo>
                <a:lnTo>
                  <a:pt x="5191536" y="0"/>
                </a:lnTo>
                <a:lnTo>
                  <a:pt x="5191536" y="6011252"/>
                </a:lnTo>
                <a:lnTo>
                  <a:pt x="0" y="601125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617425" y="6179588"/>
            <a:ext cx="3676970" cy="4278657"/>
            <a:chOff x="0" y="0"/>
            <a:chExt cx="698500" cy="812800"/>
          </a:xfrm>
        </p:grpSpPr>
        <p:sp>
          <p:nvSpPr>
            <p:cNvPr name="Freeform 5" id="5"/>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solidFill>
              <a:srgbClr val="7D1120"/>
            </a:solidFill>
          </p:spPr>
        </p:sp>
        <p:sp>
          <p:nvSpPr>
            <p:cNvPr name="TextBox 6" id="6"/>
            <p:cNvSpPr txBox="true"/>
            <p:nvPr/>
          </p:nvSpPr>
          <p:spPr>
            <a:xfrm>
              <a:off x="0" y="101600"/>
              <a:ext cx="698500" cy="571500"/>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0">
            <a:off x="12455910" y="2150653"/>
            <a:ext cx="6356594" cy="8547986"/>
          </a:xfrm>
          <a:custGeom>
            <a:avLst/>
            <a:gdLst/>
            <a:ahLst/>
            <a:cxnLst/>
            <a:rect r="r" b="b" t="t" l="l"/>
            <a:pathLst>
              <a:path h="8547986" w="6356594">
                <a:moveTo>
                  <a:pt x="0" y="0"/>
                </a:moveTo>
                <a:lnTo>
                  <a:pt x="6356593" y="0"/>
                </a:lnTo>
                <a:lnTo>
                  <a:pt x="6356593" y="8547987"/>
                </a:lnTo>
                <a:lnTo>
                  <a:pt x="0" y="854798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477606" y="1580446"/>
            <a:ext cx="7818721" cy="858279"/>
          </a:xfrm>
          <a:prstGeom prst="rect">
            <a:avLst/>
          </a:prstGeom>
        </p:spPr>
        <p:txBody>
          <a:bodyPr anchor="t" rtlCol="false" tIns="0" lIns="0" bIns="0" rIns="0">
            <a:spAutoFit/>
          </a:bodyPr>
          <a:lstStyle/>
          <a:p>
            <a:pPr algn="l">
              <a:lnSpc>
                <a:spcPts val="6759"/>
              </a:lnSpc>
            </a:pPr>
            <a:r>
              <a:rPr lang="en-US" sz="5827">
                <a:solidFill>
                  <a:srgbClr val="7D1120"/>
                </a:solidFill>
                <a:latin typeface="Anton"/>
                <a:ea typeface="Anton"/>
                <a:cs typeface="Anton"/>
                <a:sym typeface="Anton"/>
              </a:rPr>
              <a:t>System Architecture</a:t>
            </a:r>
          </a:p>
        </p:txBody>
      </p:sp>
      <p:grpSp>
        <p:nvGrpSpPr>
          <p:cNvPr name="Group 9" id="9"/>
          <p:cNvGrpSpPr/>
          <p:nvPr/>
        </p:nvGrpSpPr>
        <p:grpSpPr>
          <a:xfrm rot="0">
            <a:off x="14663662" y="-3093050"/>
            <a:ext cx="5650365" cy="6574970"/>
            <a:chOff x="0" y="0"/>
            <a:chExt cx="698500" cy="812800"/>
          </a:xfrm>
        </p:grpSpPr>
        <p:sp>
          <p:nvSpPr>
            <p:cNvPr name="Freeform 10" id="10"/>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7"/>
              <a:stretch>
                <a:fillRect l="-37327" t="0" r="-37327" b="0"/>
              </a:stretch>
            </a:blipFill>
          </p:spPr>
        </p:sp>
      </p:grpSp>
      <p:grpSp>
        <p:nvGrpSpPr>
          <p:cNvPr name="Group 11" id="11"/>
          <p:cNvGrpSpPr/>
          <p:nvPr/>
        </p:nvGrpSpPr>
        <p:grpSpPr>
          <a:xfrm rot="0">
            <a:off x="10857913" y="6459429"/>
            <a:ext cx="3195994" cy="3718974"/>
            <a:chOff x="0" y="0"/>
            <a:chExt cx="698500" cy="812800"/>
          </a:xfrm>
        </p:grpSpPr>
        <p:sp>
          <p:nvSpPr>
            <p:cNvPr name="Freeform 12" id="12"/>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8"/>
              <a:stretch>
                <a:fillRect l="-37327" t="0" r="-37327" b="0"/>
              </a:stretch>
            </a:blipFill>
          </p:spPr>
        </p:sp>
      </p:grpSp>
      <p:sp>
        <p:nvSpPr>
          <p:cNvPr name="Freeform 13" id="13"/>
          <p:cNvSpPr/>
          <p:nvPr/>
        </p:nvSpPr>
        <p:spPr>
          <a:xfrm flipH="true" flipV="false" rot="0">
            <a:off x="-739652" y="-549262"/>
            <a:ext cx="2820508" cy="4114800"/>
          </a:xfrm>
          <a:custGeom>
            <a:avLst/>
            <a:gdLst/>
            <a:ahLst/>
            <a:cxnLst/>
            <a:rect r="r" b="b" t="t" l="l"/>
            <a:pathLst>
              <a:path h="4114800" w="2820508">
                <a:moveTo>
                  <a:pt x="2820508" y="0"/>
                </a:moveTo>
                <a:lnTo>
                  <a:pt x="0" y="0"/>
                </a:lnTo>
                <a:lnTo>
                  <a:pt x="0" y="4114800"/>
                </a:lnTo>
                <a:lnTo>
                  <a:pt x="2820508" y="4114800"/>
                </a:lnTo>
                <a:lnTo>
                  <a:pt x="2820508"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4" id="14"/>
          <p:cNvSpPr txBox="true"/>
          <p:nvPr/>
        </p:nvSpPr>
        <p:spPr>
          <a:xfrm rot="0">
            <a:off x="891142" y="2768870"/>
            <a:ext cx="10526308" cy="7273452"/>
          </a:xfrm>
          <a:prstGeom prst="rect">
            <a:avLst/>
          </a:prstGeom>
        </p:spPr>
        <p:txBody>
          <a:bodyPr anchor="t" rtlCol="false" tIns="0" lIns="0" bIns="0" rIns="0">
            <a:spAutoFit/>
          </a:bodyPr>
          <a:lstStyle/>
          <a:p>
            <a:pPr algn="l">
              <a:lnSpc>
                <a:spcPts val="3431"/>
              </a:lnSpc>
            </a:pPr>
            <a:r>
              <a:rPr lang="en-US" sz="2523">
                <a:solidFill>
                  <a:srgbClr val="000000"/>
                </a:solidFill>
                <a:latin typeface="DM Sans"/>
                <a:ea typeface="DM Sans"/>
                <a:cs typeface="DM Sans"/>
                <a:sym typeface="DM Sans"/>
              </a:rPr>
              <a:t>The recommender system follows a structured flow that transforms user data into personalized financial education recommendations:</a:t>
            </a:r>
          </a:p>
          <a:p>
            <a:pPr algn="l" marL="544779" indent="-272389" lvl="1">
              <a:lnSpc>
                <a:spcPts val="3431"/>
              </a:lnSpc>
              <a:buFont typeface="Arial"/>
              <a:buChar char="•"/>
            </a:pPr>
            <a:r>
              <a:rPr lang="en-US" sz="2523">
                <a:solidFill>
                  <a:srgbClr val="000000"/>
                </a:solidFill>
                <a:latin typeface="DM Sans"/>
                <a:ea typeface="DM Sans"/>
                <a:cs typeface="DM Sans"/>
                <a:sym typeface="DM Sans"/>
              </a:rPr>
              <a:t>User Input:</a:t>
            </a:r>
          </a:p>
          <a:p>
            <a:pPr algn="l">
              <a:lnSpc>
                <a:spcPts val="3431"/>
              </a:lnSpc>
            </a:pPr>
            <a:r>
              <a:rPr lang="en-US" sz="2523">
                <a:solidFill>
                  <a:srgbClr val="000000"/>
                </a:solidFill>
                <a:latin typeface="DM Sans"/>
                <a:ea typeface="DM Sans"/>
                <a:cs typeface="DM Sans"/>
                <a:sym typeface="DM Sans"/>
              </a:rPr>
              <a:t>The system collects user information such as gender, education level, location, and access to the internet.</a:t>
            </a:r>
          </a:p>
          <a:p>
            <a:pPr algn="l" marL="544779" indent="-272389" lvl="1">
              <a:lnSpc>
                <a:spcPts val="3431"/>
              </a:lnSpc>
              <a:buFont typeface="Arial"/>
              <a:buChar char="•"/>
            </a:pPr>
            <a:r>
              <a:rPr lang="en-US" sz="2523">
                <a:solidFill>
                  <a:srgbClr val="000000"/>
                </a:solidFill>
                <a:latin typeface="DM Sans"/>
                <a:ea typeface="DM Sans"/>
                <a:cs typeface="DM Sans"/>
                <a:sym typeface="DM Sans"/>
              </a:rPr>
              <a:t>Featur</a:t>
            </a:r>
            <a:r>
              <a:rPr lang="en-US" sz="2523">
                <a:solidFill>
                  <a:srgbClr val="000000"/>
                </a:solidFill>
                <a:latin typeface="DM Sans"/>
                <a:ea typeface="DM Sans"/>
                <a:cs typeface="DM Sans"/>
                <a:sym typeface="DM Sans"/>
              </a:rPr>
              <a:t>e Extraction:</a:t>
            </a:r>
          </a:p>
          <a:p>
            <a:pPr algn="l">
              <a:lnSpc>
                <a:spcPts val="3431"/>
              </a:lnSpc>
            </a:pPr>
            <a:r>
              <a:rPr lang="en-US" sz="2523">
                <a:solidFill>
                  <a:srgbClr val="000000"/>
                </a:solidFill>
                <a:latin typeface="DM Sans"/>
                <a:ea typeface="DM Sans"/>
                <a:cs typeface="DM Sans"/>
                <a:sym typeface="DM Sans"/>
              </a:rPr>
              <a:t>Relevant features are selected and converted into numerical form for analysis.</a:t>
            </a:r>
          </a:p>
          <a:p>
            <a:pPr algn="l" marL="544779" indent="-272389" lvl="1">
              <a:lnSpc>
                <a:spcPts val="3431"/>
              </a:lnSpc>
              <a:buFont typeface="Arial"/>
              <a:buChar char="•"/>
            </a:pPr>
            <a:r>
              <a:rPr lang="en-US" sz="2523">
                <a:solidFill>
                  <a:srgbClr val="000000"/>
                </a:solidFill>
                <a:latin typeface="DM Sans"/>
                <a:ea typeface="DM Sans"/>
                <a:cs typeface="DM Sans"/>
                <a:sym typeface="DM Sans"/>
              </a:rPr>
              <a:t>Profile Matching:</a:t>
            </a:r>
          </a:p>
          <a:p>
            <a:pPr algn="l">
              <a:lnSpc>
                <a:spcPts val="3431"/>
              </a:lnSpc>
            </a:pPr>
            <a:r>
              <a:rPr lang="en-US" sz="2523">
                <a:solidFill>
                  <a:srgbClr val="000000"/>
                </a:solidFill>
                <a:latin typeface="DM Sans"/>
                <a:ea typeface="DM Sans"/>
                <a:cs typeface="DM Sans"/>
                <a:sym typeface="DM Sans"/>
              </a:rPr>
              <a:t>The user profile is compared to content profiles using cosine similarity to identify the best matches.</a:t>
            </a:r>
          </a:p>
          <a:p>
            <a:pPr algn="l" marL="544779" indent="-272389" lvl="1">
              <a:lnSpc>
                <a:spcPts val="3431"/>
              </a:lnSpc>
              <a:buFont typeface="Arial"/>
              <a:buChar char="•"/>
            </a:pPr>
            <a:r>
              <a:rPr lang="en-US" sz="2523">
                <a:solidFill>
                  <a:srgbClr val="000000"/>
                </a:solidFill>
                <a:latin typeface="DM Sans"/>
                <a:ea typeface="DM Sans"/>
                <a:cs typeface="DM Sans"/>
                <a:sym typeface="DM Sans"/>
              </a:rPr>
              <a:t>Content Recommendation:</a:t>
            </a:r>
          </a:p>
          <a:p>
            <a:pPr algn="l">
              <a:lnSpc>
                <a:spcPts val="3431"/>
              </a:lnSpc>
            </a:pPr>
            <a:r>
              <a:rPr lang="en-US" sz="2523">
                <a:solidFill>
                  <a:srgbClr val="000000"/>
                </a:solidFill>
                <a:latin typeface="DM Sans"/>
                <a:ea typeface="DM Sans"/>
                <a:cs typeface="DM Sans"/>
                <a:sym typeface="DM Sans"/>
              </a:rPr>
              <a:t>The system outputs a list of personalized financial education </a:t>
            </a:r>
          </a:p>
          <a:p>
            <a:pPr algn="l">
              <a:lnSpc>
                <a:spcPts val="3431"/>
              </a:lnSpc>
            </a:pPr>
            <a:r>
              <a:rPr lang="en-US" sz="2523">
                <a:solidFill>
                  <a:srgbClr val="000000"/>
                </a:solidFill>
                <a:latin typeface="DM Sans"/>
                <a:ea typeface="DM Sans"/>
                <a:cs typeface="DM Sans"/>
                <a:sym typeface="DM Sans"/>
              </a:rPr>
              <a:t>resources tailored to the user's profile.</a:t>
            </a:r>
          </a:p>
          <a:p>
            <a:pPr algn="l">
              <a:lnSpc>
                <a:spcPts val="3431"/>
              </a:lnSpc>
            </a:pPr>
            <a:r>
              <a:rPr lang="en-US" sz="2523">
                <a:solidFill>
                  <a:srgbClr val="000000"/>
                </a:solidFill>
                <a:latin typeface="DM Sans"/>
                <a:ea typeface="DM Sans"/>
                <a:cs typeface="DM Sans"/>
                <a:sym typeface="DM Sans"/>
              </a:rPr>
              <a:t>This architecture ensures accurate, relevant, and meaningful recommendations by focusing on individual characteristics.</a:t>
            </a:r>
          </a:p>
          <a:p>
            <a:pPr algn="l">
              <a:lnSpc>
                <a:spcPts val="3431"/>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DAGoogDdlcs</dc:identifier>
  <dcterms:modified xsi:type="dcterms:W3CDTF">2011-08-01T06:04:30Z</dcterms:modified>
  <cp:revision>1</cp:revision>
  <dc:title>Red White and Black Modern Financial Presentation</dc:title>
</cp:coreProperties>
</file>

<file path=docProps/thumbnail.jpeg>
</file>